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ellaboo" panose="020B0604020202020204" charset="0"/>
      <p:regular r:id="rId10"/>
    </p:embeddedFont>
    <p:embeddedFont>
      <p:font typeface="Handy Casual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Hilgendorf" userId="35b76146-313b-4d68-b141-e6e95c2d0a45" providerId="ADAL" clId="{10E11E0A-65FE-4E4E-9343-9E003882D018}"/>
    <pc:docChg chg="modSld">
      <pc:chgData name="Jodie Hilgendorf" userId="35b76146-313b-4d68-b141-e6e95c2d0a45" providerId="ADAL" clId="{10E11E0A-65FE-4E4E-9343-9E003882D018}" dt="2025-03-26T03:51:35.448" v="1" actId="20577"/>
      <pc:docMkLst>
        <pc:docMk/>
      </pc:docMkLst>
      <pc:sldChg chg="modSp mod">
        <pc:chgData name="Jodie Hilgendorf" userId="35b76146-313b-4d68-b141-e6e95c2d0a45" providerId="ADAL" clId="{10E11E0A-65FE-4E4E-9343-9E003882D018}" dt="2025-03-26T03:51:35.448" v="1" actId="20577"/>
        <pc:sldMkLst>
          <pc:docMk/>
          <pc:sldMk cId="0" sldId="262"/>
        </pc:sldMkLst>
        <pc:spChg chg="mod">
          <ac:chgData name="Jodie Hilgendorf" userId="35b76146-313b-4d68-b141-e6e95c2d0a45" providerId="ADAL" clId="{10E11E0A-65FE-4E4E-9343-9E003882D018}" dt="2025-03-26T03:51:35.448" v="1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52703">
            <a:off x="-503306" y="6488173"/>
            <a:ext cx="3483396" cy="4538626"/>
          </a:xfrm>
          <a:custGeom>
            <a:avLst/>
            <a:gdLst/>
            <a:ahLst/>
            <a:cxnLst/>
            <a:rect l="l" t="t" r="r" b="b"/>
            <a:pathLst>
              <a:path w="3483396" h="4538626">
                <a:moveTo>
                  <a:pt x="0" y="0"/>
                </a:moveTo>
                <a:lnTo>
                  <a:pt x="3483395" y="0"/>
                </a:lnTo>
                <a:lnTo>
                  <a:pt x="3483395" y="4538626"/>
                </a:lnTo>
                <a:lnTo>
                  <a:pt x="0" y="4538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-1643486" flipH="1">
            <a:off x="15739304" y="433026"/>
            <a:ext cx="3039993" cy="4749989"/>
          </a:xfrm>
          <a:custGeom>
            <a:avLst/>
            <a:gdLst/>
            <a:ahLst/>
            <a:cxnLst/>
            <a:rect l="l" t="t" r="r" b="b"/>
            <a:pathLst>
              <a:path w="3039993" h="4749989">
                <a:moveTo>
                  <a:pt x="3039992" y="0"/>
                </a:moveTo>
                <a:lnTo>
                  <a:pt x="0" y="0"/>
                </a:lnTo>
                <a:lnTo>
                  <a:pt x="0" y="4749988"/>
                </a:lnTo>
                <a:lnTo>
                  <a:pt x="3039992" y="4749988"/>
                </a:lnTo>
                <a:lnTo>
                  <a:pt x="30399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-991378">
            <a:off x="9889493" y="7095412"/>
            <a:ext cx="3639059" cy="4325776"/>
          </a:xfrm>
          <a:custGeom>
            <a:avLst/>
            <a:gdLst/>
            <a:ahLst/>
            <a:cxnLst/>
            <a:rect l="l" t="t" r="r" b="b"/>
            <a:pathLst>
              <a:path w="3639059" h="4325776">
                <a:moveTo>
                  <a:pt x="0" y="0"/>
                </a:moveTo>
                <a:lnTo>
                  <a:pt x="3639059" y="0"/>
                </a:lnTo>
                <a:lnTo>
                  <a:pt x="3639059" y="4325776"/>
                </a:lnTo>
                <a:lnTo>
                  <a:pt x="0" y="4325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3080528" y="-681152"/>
            <a:ext cx="6180233" cy="2935610"/>
          </a:xfrm>
          <a:custGeom>
            <a:avLst/>
            <a:gdLst/>
            <a:ahLst/>
            <a:cxnLst/>
            <a:rect l="l" t="t" r="r" b="b"/>
            <a:pathLst>
              <a:path w="6180233" h="2935610">
                <a:moveTo>
                  <a:pt x="0" y="0"/>
                </a:moveTo>
                <a:lnTo>
                  <a:pt x="6180233" y="0"/>
                </a:lnTo>
                <a:lnTo>
                  <a:pt x="6180233" y="2935610"/>
                </a:lnTo>
                <a:lnTo>
                  <a:pt x="0" y="2935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-1007131" y="139768"/>
            <a:ext cx="3106967" cy="5511250"/>
          </a:xfrm>
          <a:custGeom>
            <a:avLst/>
            <a:gdLst/>
            <a:ahLst/>
            <a:cxnLst/>
            <a:rect l="l" t="t" r="r" b="b"/>
            <a:pathLst>
              <a:path w="3106967" h="5511250">
                <a:moveTo>
                  <a:pt x="0" y="0"/>
                </a:moveTo>
                <a:lnTo>
                  <a:pt x="3106967" y="0"/>
                </a:lnTo>
                <a:lnTo>
                  <a:pt x="3106967" y="5511250"/>
                </a:lnTo>
                <a:lnTo>
                  <a:pt x="0" y="5511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4075582" y="7279582"/>
            <a:ext cx="4492872" cy="4105362"/>
          </a:xfrm>
          <a:custGeom>
            <a:avLst/>
            <a:gdLst/>
            <a:ahLst/>
            <a:cxnLst/>
            <a:rect l="l" t="t" r="r" b="b"/>
            <a:pathLst>
              <a:path w="4492872" h="4105362">
                <a:moveTo>
                  <a:pt x="0" y="0"/>
                </a:moveTo>
                <a:lnTo>
                  <a:pt x="4492872" y="0"/>
                </a:lnTo>
                <a:lnTo>
                  <a:pt x="4492872" y="4105362"/>
                </a:lnTo>
                <a:lnTo>
                  <a:pt x="0" y="41053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5825717">
            <a:off x="10860359" y="-1858201"/>
            <a:ext cx="3800159" cy="5287177"/>
          </a:xfrm>
          <a:custGeom>
            <a:avLst/>
            <a:gdLst/>
            <a:ahLst/>
            <a:cxnLst/>
            <a:rect l="l" t="t" r="r" b="b"/>
            <a:pathLst>
              <a:path w="3800159" h="5287177">
                <a:moveTo>
                  <a:pt x="0" y="0"/>
                </a:moveTo>
                <a:lnTo>
                  <a:pt x="3800159" y="0"/>
                </a:lnTo>
                <a:lnTo>
                  <a:pt x="3800159" y="5287177"/>
                </a:lnTo>
                <a:lnTo>
                  <a:pt x="0" y="52871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14659091" y="5825777"/>
            <a:ext cx="4518267" cy="5315608"/>
          </a:xfrm>
          <a:custGeom>
            <a:avLst/>
            <a:gdLst/>
            <a:ahLst/>
            <a:cxnLst/>
            <a:rect l="l" t="t" r="r" b="b"/>
            <a:pathLst>
              <a:path w="4518267" h="5315608">
                <a:moveTo>
                  <a:pt x="0" y="0"/>
                </a:moveTo>
                <a:lnTo>
                  <a:pt x="4518267" y="0"/>
                </a:lnTo>
                <a:lnTo>
                  <a:pt x="4518267" y="5315608"/>
                </a:lnTo>
                <a:lnTo>
                  <a:pt x="0" y="53156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4096572" y="4536837"/>
            <a:ext cx="10328377" cy="254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3"/>
              </a:lnSpc>
            </a:pPr>
            <a:r>
              <a:rPr lang="en-US" sz="11473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HEALTH AND MOVEMENT SCIENCE</a:t>
            </a:r>
          </a:p>
        </p:txBody>
      </p:sp>
      <p:sp>
        <p:nvSpPr>
          <p:cNvPr id="11" name="Freeform 11"/>
          <p:cNvSpPr/>
          <p:nvPr/>
        </p:nvSpPr>
        <p:spPr>
          <a:xfrm>
            <a:off x="5352790" y="2895393"/>
            <a:ext cx="7582419" cy="1488050"/>
          </a:xfrm>
          <a:custGeom>
            <a:avLst/>
            <a:gdLst/>
            <a:ahLst/>
            <a:cxnLst/>
            <a:rect l="l" t="t" r="r" b="b"/>
            <a:pathLst>
              <a:path w="7582419" h="1488050">
                <a:moveTo>
                  <a:pt x="0" y="0"/>
                </a:moveTo>
                <a:lnTo>
                  <a:pt x="7582420" y="0"/>
                </a:lnTo>
                <a:lnTo>
                  <a:pt x="7582420" y="1488050"/>
                </a:lnTo>
                <a:lnTo>
                  <a:pt x="0" y="14880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5977084" y="2826002"/>
            <a:ext cx="633383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9EA"/>
                </a:solidFill>
                <a:latin typeface="Bellaboo"/>
                <a:ea typeface="Bellaboo"/>
                <a:cs typeface="Bellaboo"/>
                <a:sym typeface="Bellaboo"/>
              </a:rPr>
              <a:t>Year 11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3632">
            <a:off x="-243304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573632">
            <a:off x="1600736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381126" y="1699717"/>
            <a:ext cx="16179965" cy="8141377"/>
          </a:xfrm>
          <a:custGeom>
            <a:avLst/>
            <a:gdLst/>
            <a:ahLst/>
            <a:cxnLst/>
            <a:rect l="l" t="t" r="r" b="b"/>
            <a:pathLst>
              <a:path w="16179965" h="8141377">
                <a:moveTo>
                  <a:pt x="0" y="0"/>
                </a:moveTo>
                <a:lnTo>
                  <a:pt x="16179965" y="0"/>
                </a:lnTo>
                <a:lnTo>
                  <a:pt x="16179965" y="8141377"/>
                </a:lnTo>
                <a:lnTo>
                  <a:pt x="0" y="81413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1" t="-1655" b="-353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285835" y="464927"/>
            <a:ext cx="8115300" cy="71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8"/>
              </a:lnSpc>
            </a:pPr>
            <a:r>
              <a:rPr lang="en-US" sz="5534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WHAT STUDENTS WILL LEARN ABOUT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3632">
            <a:off x="-243304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573632">
            <a:off x="1600736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4655955" y="1152525"/>
            <a:ext cx="8976090" cy="73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3"/>
              </a:lnSpc>
            </a:pPr>
            <a:r>
              <a:rPr lang="en-US" sz="5643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STUDENTS HAVE BEEN LEARNING ABOUT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68564" y="2895600"/>
            <a:ext cx="12869810" cy="63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Module 1- : Health for individuals and communities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This module has a focus on the health of young people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Students explore the meanings of health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Students explore how government and non-government organisations can advocate and support the health of young people</a:t>
            </a:r>
          </a:p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Students investigate the determinants of health and how they connect with each other</a:t>
            </a:r>
          </a:p>
          <a:p>
            <a:pPr algn="ctr">
              <a:lnSpc>
                <a:spcPts val="6299"/>
              </a:lnSpc>
            </a:pPr>
            <a:endParaRPr lang="en-US" sz="4500">
              <a:solidFill>
                <a:srgbClr val="3E3335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9246" y="1376499"/>
            <a:ext cx="15629507" cy="118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2"/>
              </a:lnSpc>
            </a:pPr>
            <a:r>
              <a:rPr lang="en-US" sz="8982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STUDENTS HAVE BEEN DEVELOPING SKILLS IN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884933" y="3435104"/>
            <a:ext cx="12518134" cy="3416792"/>
            <a:chOff x="0" y="0"/>
            <a:chExt cx="16690845" cy="4555722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666909" y="-1548607"/>
              <a:ext cx="2099230" cy="5196444"/>
              <a:chOff x="0" y="0"/>
              <a:chExt cx="1705445" cy="42216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7330119" y="-1548607"/>
              <a:ext cx="2099230" cy="5196444"/>
              <a:chOff x="0" y="0"/>
              <a:chExt cx="1705445" cy="42216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12993329" y="-1548607"/>
              <a:ext cx="2099230" cy="5196444"/>
              <a:chOff x="0" y="0"/>
              <a:chExt cx="1705445" cy="422166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13010632" y="907885"/>
              <a:ext cx="2099230" cy="5196444"/>
              <a:chOff x="0" y="0"/>
              <a:chExt cx="1705445" cy="422166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1666909" y="907885"/>
              <a:ext cx="2099230" cy="5196444"/>
              <a:chOff x="0" y="0"/>
              <a:chExt cx="1705445" cy="42216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7330119" y="907885"/>
              <a:ext cx="2099230" cy="5196444"/>
              <a:chOff x="0" y="0"/>
              <a:chExt cx="1705445" cy="42216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127" y="127"/>
                <a:ext cx="1705318" cy="4228652"/>
              </a:xfrm>
              <a:custGeom>
                <a:avLst/>
                <a:gdLst/>
                <a:ahLst/>
                <a:cxnLst/>
                <a:rect l="l" t="t" r="r" b="b"/>
                <a:pathLst>
                  <a:path w="1705318" h="4228652">
                    <a:moveTo>
                      <a:pt x="1304252" y="4215952"/>
                    </a:moveTo>
                    <a:cubicBezTo>
                      <a:pt x="1248372" y="4228652"/>
                      <a:pt x="1222972" y="4215952"/>
                      <a:pt x="1165822" y="4215952"/>
                    </a:cubicBezTo>
                    <a:cubicBezTo>
                      <a:pt x="1108672" y="4215952"/>
                      <a:pt x="1017613" y="4203252"/>
                      <a:pt x="1017613" y="4203252"/>
                    </a:cubicBezTo>
                    <a:lnTo>
                      <a:pt x="707771" y="4203252"/>
                    </a:lnTo>
                    <a:lnTo>
                      <a:pt x="631063" y="4190552"/>
                    </a:lnTo>
                    <a:cubicBezTo>
                      <a:pt x="631063" y="4190552"/>
                      <a:pt x="533400" y="4203252"/>
                      <a:pt x="457581" y="4190552"/>
                    </a:cubicBezTo>
                    <a:cubicBezTo>
                      <a:pt x="381762" y="4177852"/>
                      <a:pt x="296418" y="4190552"/>
                      <a:pt x="296418" y="4190552"/>
                    </a:cubicBezTo>
                    <a:cubicBezTo>
                      <a:pt x="240284" y="4190552"/>
                      <a:pt x="162814" y="4186234"/>
                      <a:pt x="119507" y="4157024"/>
                    </a:cubicBezTo>
                    <a:cubicBezTo>
                      <a:pt x="47371" y="4108383"/>
                      <a:pt x="25400" y="4038152"/>
                      <a:pt x="0" y="3932361"/>
                    </a:cubicBezTo>
                    <a:lnTo>
                      <a:pt x="0" y="3731828"/>
                    </a:lnTo>
                    <a:cubicBezTo>
                      <a:pt x="0" y="3731828"/>
                      <a:pt x="12700" y="3646865"/>
                      <a:pt x="12700" y="3588572"/>
                    </a:cubicBezTo>
                    <a:cubicBezTo>
                      <a:pt x="12700" y="3530279"/>
                      <a:pt x="0" y="3440363"/>
                      <a:pt x="0" y="3440363"/>
                    </a:cubicBezTo>
                    <a:lnTo>
                      <a:pt x="0" y="803402"/>
                    </a:lnTo>
                    <a:cubicBezTo>
                      <a:pt x="0" y="803402"/>
                      <a:pt x="12700" y="767715"/>
                      <a:pt x="12700" y="688594"/>
                    </a:cubicBezTo>
                    <a:lnTo>
                      <a:pt x="12700" y="543560"/>
                    </a:lnTo>
                    <a:cubicBezTo>
                      <a:pt x="12700" y="543560"/>
                      <a:pt x="0" y="459740"/>
                      <a:pt x="12700" y="375920"/>
                    </a:cubicBezTo>
                    <a:cubicBezTo>
                      <a:pt x="25400" y="292100"/>
                      <a:pt x="23876" y="258064"/>
                      <a:pt x="64897" y="195072"/>
                    </a:cubicBezTo>
                    <a:cubicBezTo>
                      <a:pt x="87249" y="160782"/>
                      <a:pt x="184404" y="76708"/>
                      <a:pt x="215900" y="50800"/>
                    </a:cubicBezTo>
                    <a:cubicBezTo>
                      <a:pt x="215900" y="50800"/>
                      <a:pt x="305181" y="24130"/>
                      <a:pt x="401320" y="12700"/>
                    </a:cubicBezTo>
                    <a:cubicBezTo>
                      <a:pt x="508000" y="0"/>
                      <a:pt x="481584" y="0"/>
                      <a:pt x="622300" y="0"/>
                    </a:cubicBezTo>
                    <a:lnTo>
                      <a:pt x="1186269" y="0"/>
                    </a:lnTo>
                    <a:cubicBezTo>
                      <a:pt x="1286345" y="0"/>
                      <a:pt x="1354798" y="12700"/>
                      <a:pt x="1354798" y="12700"/>
                    </a:cubicBezTo>
                    <a:cubicBezTo>
                      <a:pt x="1418933" y="12700"/>
                      <a:pt x="1507706" y="36322"/>
                      <a:pt x="1565618" y="50800"/>
                    </a:cubicBezTo>
                    <a:cubicBezTo>
                      <a:pt x="1667218" y="76200"/>
                      <a:pt x="1692618" y="254000"/>
                      <a:pt x="1692618" y="350520"/>
                    </a:cubicBezTo>
                    <a:lnTo>
                      <a:pt x="1692618" y="3349558"/>
                    </a:lnTo>
                    <a:cubicBezTo>
                      <a:pt x="1692618" y="3349558"/>
                      <a:pt x="1705318" y="3718239"/>
                      <a:pt x="1705318" y="3751259"/>
                    </a:cubicBezTo>
                    <a:cubicBezTo>
                      <a:pt x="1705318" y="3784279"/>
                      <a:pt x="1682840" y="3892229"/>
                      <a:pt x="1664933" y="3938457"/>
                    </a:cubicBezTo>
                    <a:cubicBezTo>
                      <a:pt x="1639914" y="4003100"/>
                      <a:pt x="1650074" y="4059996"/>
                      <a:pt x="1598257" y="4104192"/>
                    </a:cubicBezTo>
                    <a:cubicBezTo>
                      <a:pt x="1562189" y="4135053"/>
                      <a:pt x="1508087" y="4172391"/>
                      <a:pt x="1462875" y="4189536"/>
                    </a:cubicBezTo>
                    <a:cubicBezTo>
                      <a:pt x="1417663" y="4206681"/>
                      <a:pt x="1359878" y="4203379"/>
                      <a:pt x="1303998" y="4216079"/>
                    </a:cubicBezTo>
                    <a:close/>
                  </a:path>
                </a:pathLst>
              </a:custGeom>
              <a:solidFill>
                <a:srgbClr val="4B9C73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10923" y="279856"/>
              <a:ext cx="5011203" cy="1415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0"/>
                </a:lnSpc>
              </a:pPr>
              <a:r>
                <a:rPr lang="en-US" sz="6357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Collaboration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338701" y="186289"/>
              <a:ext cx="4088363" cy="1593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58"/>
                </a:lnSpc>
              </a:pPr>
              <a:r>
                <a:rPr lang="en-US" sz="7184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Analysis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89934" y="258619"/>
              <a:ext cx="5106021" cy="1448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62"/>
                </a:lnSpc>
              </a:pPr>
              <a:r>
                <a:rPr lang="en-US" sz="6472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Communication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44723" y="2672256"/>
              <a:ext cx="5246123" cy="149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9"/>
                </a:lnSpc>
              </a:pPr>
              <a:r>
                <a:rPr lang="en-US" sz="6727" spc="-242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Creative thinking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2762201"/>
              <a:ext cx="5433049" cy="1247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71"/>
                </a:lnSpc>
              </a:pPr>
              <a:r>
                <a:rPr lang="en-US" sz="5622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Problem-solving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338701" y="2642781"/>
              <a:ext cx="4088363" cy="1593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58"/>
                </a:lnSpc>
              </a:pPr>
              <a:r>
                <a:rPr lang="en-US" sz="7184">
                  <a:solidFill>
                    <a:srgbClr val="FFF9EA"/>
                  </a:solidFill>
                  <a:latin typeface="Bellaboo"/>
                  <a:ea typeface="Bellaboo"/>
                  <a:cs typeface="Bellaboo"/>
                  <a:sym typeface="Bellaboo"/>
                </a:rPr>
                <a:t>Research</a:t>
              </a:r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-622324" y="7357193"/>
            <a:ext cx="2118912" cy="3742008"/>
          </a:xfrm>
          <a:custGeom>
            <a:avLst/>
            <a:gdLst/>
            <a:ahLst/>
            <a:cxnLst/>
            <a:rect l="l" t="t" r="r" b="b"/>
            <a:pathLst>
              <a:path w="2118912" h="3742008">
                <a:moveTo>
                  <a:pt x="2118913" y="0"/>
                </a:moveTo>
                <a:lnTo>
                  <a:pt x="0" y="0"/>
                </a:lnTo>
                <a:lnTo>
                  <a:pt x="0" y="3742008"/>
                </a:lnTo>
                <a:lnTo>
                  <a:pt x="2118913" y="3742008"/>
                </a:lnTo>
                <a:lnTo>
                  <a:pt x="21189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3" name="Freeform 23"/>
          <p:cNvSpPr/>
          <p:nvPr/>
        </p:nvSpPr>
        <p:spPr>
          <a:xfrm>
            <a:off x="1307178" y="8713564"/>
            <a:ext cx="1781917" cy="3146873"/>
          </a:xfrm>
          <a:custGeom>
            <a:avLst/>
            <a:gdLst/>
            <a:ahLst/>
            <a:cxnLst/>
            <a:rect l="l" t="t" r="r" b="b"/>
            <a:pathLst>
              <a:path w="1781917" h="3146873">
                <a:moveTo>
                  <a:pt x="0" y="0"/>
                </a:moveTo>
                <a:lnTo>
                  <a:pt x="1781917" y="0"/>
                </a:lnTo>
                <a:lnTo>
                  <a:pt x="1781917" y="3146872"/>
                </a:lnTo>
                <a:lnTo>
                  <a:pt x="0" y="3146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4" name="Freeform 24"/>
          <p:cNvSpPr/>
          <p:nvPr/>
        </p:nvSpPr>
        <p:spPr>
          <a:xfrm>
            <a:off x="3159268" y="7357193"/>
            <a:ext cx="2118912" cy="3742008"/>
          </a:xfrm>
          <a:custGeom>
            <a:avLst/>
            <a:gdLst/>
            <a:ahLst/>
            <a:cxnLst/>
            <a:rect l="l" t="t" r="r" b="b"/>
            <a:pathLst>
              <a:path w="2118912" h="3742008">
                <a:moveTo>
                  <a:pt x="0" y="0"/>
                </a:moveTo>
                <a:lnTo>
                  <a:pt x="2118912" y="0"/>
                </a:lnTo>
                <a:lnTo>
                  <a:pt x="2118912" y="3742008"/>
                </a:lnTo>
                <a:lnTo>
                  <a:pt x="0" y="374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5" name="Freeform 25"/>
          <p:cNvSpPr/>
          <p:nvPr/>
        </p:nvSpPr>
        <p:spPr>
          <a:xfrm flipH="1">
            <a:off x="5494620" y="8713564"/>
            <a:ext cx="1781917" cy="3146873"/>
          </a:xfrm>
          <a:custGeom>
            <a:avLst/>
            <a:gdLst/>
            <a:ahLst/>
            <a:cxnLst/>
            <a:rect l="l" t="t" r="r" b="b"/>
            <a:pathLst>
              <a:path w="1781917" h="3146873">
                <a:moveTo>
                  <a:pt x="1781916" y="0"/>
                </a:moveTo>
                <a:lnTo>
                  <a:pt x="0" y="0"/>
                </a:lnTo>
                <a:lnTo>
                  <a:pt x="0" y="3146872"/>
                </a:lnTo>
                <a:lnTo>
                  <a:pt x="1781916" y="3146872"/>
                </a:lnTo>
                <a:lnTo>
                  <a:pt x="17819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6" name="Freeform 26"/>
          <p:cNvSpPr/>
          <p:nvPr/>
        </p:nvSpPr>
        <p:spPr>
          <a:xfrm flipH="1">
            <a:off x="7492976" y="7357193"/>
            <a:ext cx="2118912" cy="3742008"/>
          </a:xfrm>
          <a:custGeom>
            <a:avLst/>
            <a:gdLst/>
            <a:ahLst/>
            <a:cxnLst/>
            <a:rect l="l" t="t" r="r" b="b"/>
            <a:pathLst>
              <a:path w="2118912" h="3742008">
                <a:moveTo>
                  <a:pt x="2118913" y="0"/>
                </a:moveTo>
                <a:lnTo>
                  <a:pt x="0" y="0"/>
                </a:lnTo>
                <a:lnTo>
                  <a:pt x="0" y="3742008"/>
                </a:lnTo>
                <a:lnTo>
                  <a:pt x="2118913" y="3742008"/>
                </a:lnTo>
                <a:lnTo>
                  <a:pt x="21189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7" name="Freeform 27"/>
          <p:cNvSpPr/>
          <p:nvPr/>
        </p:nvSpPr>
        <p:spPr>
          <a:xfrm>
            <a:off x="9422478" y="8713564"/>
            <a:ext cx="1781917" cy="3146873"/>
          </a:xfrm>
          <a:custGeom>
            <a:avLst/>
            <a:gdLst/>
            <a:ahLst/>
            <a:cxnLst/>
            <a:rect l="l" t="t" r="r" b="b"/>
            <a:pathLst>
              <a:path w="1781917" h="3146873">
                <a:moveTo>
                  <a:pt x="0" y="0"/>
                </a:moveTo>
                <a:lnTo>
                  <a:pt x="1781917" y="0"/>
                </a:lnTo>
                <a:lnTo>
                  <a:pt x="1781917" y="3146872"/>
                </a:lnTo>
                <a:lnTo>
                  <a:pt x="0" y="3146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8" name="Freeform 28"/>
          <p:cNvSpPr/>
          <p:nvPr/>
        </p:nvSpPr>
        <p:spPr>
          <a:xfrm>
            <a:off x="11274568" y="7357193"/>
            <a:ext cx="2118912" cy="3742008"/>
          </a:xfrm>
          <a:custGeom>
            <a:avLst/>
            <a:gdLst/>
            <a:ahLst/>
            <a:cxnLst/>
            <a:rect l="l" t="t" r="r" b="b"/>
            <a:pathLst>
              <a:path w="2118912" h="3742008">
                <a:moveTo>
                  <a:pt x="0" y="0"/>
                </a:moveTo>
                <a:lnTo>
                  <a:pt x="2118912" y="0"/>
                </a:lnTo>
                <a:lnTo>
                  <a:pt x="2118912" y="3742008"/>
                </a:lnTo>
                <a:lnTo>
                  <a:pt x="0" y="3742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9" name="Freeform 29"/>
          <p:cNvSpPr/>
          <p:nvPr/>
        </p:nvSpPr>
        <p:spPr>
          <a:xfrm flipH="1">
            <a:off x="13609920" y="8713564"/>
            <a:ext cx="1781917" cy="3146873"/>
          </a:xfrm>
          <a:custGeom>
            <a:avLst/>
            <a:gdLst/>
            <a:ahLst/>
            <a:cxnLst/>
            <a:rect l="l" t="t" r="r" b="b"/>
            <a:pathLst>
              <a:path w="1781917" h="3146873">
                <a:moveTo>
                  <a:pt x="1781916" y="0"/>
                </a:moveTo>
                <a:lnTo>
                  <a:pt x="0" y="0"/>
                </a:lnTo>
                <a:lnTo>
                  <a:pt x="0" y="3146872"/>
                </a:lnTo>
                <a:lnTo>
                  <a:pt x="1781916" y="3146872"/>
                </a:lnTo>
                <a:lnTo>
                  <a:pt x="17819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0" name="Freeform 30"/>
          <p:cNvSpPr/>
          <p:nvPr/>
        </p:nvSpPr>
        <p:spPr>
          <a:xfrm flipH="1">
            <a:off x="15598751" y="7357193"/>
            <a:ext cx="2118912" cy="3742008"/>
          </a:xfrm>
          <a:custGeom>
            <a:avLst/>
            <a:gdLst/>
            <a:ahLst/>
            <a:cxnLst/>
            <a:rect l="l" t="t" r="r" b="b"/>
            <a:pathLst>
              <a:path w="2118912" h="3742008">
                <a:moveTo>
                  <a:pt x="2118913" y="0"/>
                </a:moveTo>
                <a:lnTo>
                  <a:pt x="0" y="0"/>
                </a:lnTo>
                <a:lnTo>
                  <a:pt x="0" y="3742008"/>
                </a:lnTo>
                <a:lnTo>
                  <a:pt x="2118913" y="3742008"/>
                </a:lnTo>
                <a:lnTo>
                  <a:pt x="21189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1" name="Freeform 31"/>
          <p:cNvSpPr/>
          <p:nvPr/>
        </p:nvSpPr>
        <p:spPr>
          <a:xfrm>
            <a:off x="17537778" y="8713564"/>
            <a:ext cx="1781917" cy="3146873"/>
          </a:xfrm>
          <a:custGeom>
            <a:avLst/>
            <a:gdLst/>
            <a:ahLst/>
            <a:cxnLst/>
            <a:rect l="l" t="t" r="r" b="b"/>
            <a:pathLst>
              <a:path w="1781917" h="3146873">
                <a:moveTo>
                  <a:pt x="0" y="0"/>
                </a:moveTo>
                <a:lnTo>
                  <a:pt x="1781917" y="0"/>
                </a:lnTo>
                <a:lnTo>
                  <a:pt x="1781917" y="3146872"/>
                </a:lnTo>
                <a:lnTo>
                  <a:pt x="0" y="3146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3632">
            <a:off x="-243304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573632">
            <a:off x="16007360" y="1191114"/>
            <a:ext cx="4542231" cy="8057172"/>
          </a:xfrm>
          <a:custGeom>
            <a:avLst/>
            <a:gdLst/>
            <a:ahLst/>
            <a:cxnLst/>
            <a:rect l="l" t="t" r="r" b="b"/>
            <a:pathLst>
              <a:path w="4542231" h="8057172">
                <a:moveTo>
                  <a:pt x="0" y="0"/>
                </a:moveTo>
                <a:lnTo>
                  <a:pt x="4542230" y="0"/>
                </a:lnTo>
                <a:lnTo>
                  <a:pt x="4542230" y="8057172"/>
                </a:lnTo>
                <a:lnTo>
                  <a:pt x="0" y="8057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508387" y="1554335"/>
            <a:ext cx="17271226" cy="8460074"/>
          </a:xfrm>
          <a:custGeom>
            <a:avLst/>
            <a:gdLst/>
            <a:ahLst/>
            <a:cxnLst/>
            <a:rect l="l" t="t" r="r" b="b"/>
            <a:pathLst>
              <a:path w="17271226" h="8460074">
                <a:moveTo>
                  <a:pt x="0" y="0"/>
                </a:moveTo>
                <a:lnTo>
                  <a:pt x="17271226" y="0"/>
                </a:lnTo>
                <a:lnTo>
                  <a:pt x="17271226" y="8460074"/>
                </a:lnTo>
                <a:lnTo>
                  <a:pt x="0" y="8460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8" t="-245" r="-562" b="-849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285835" y="464927"/>
            <a:ext cx="4013394" cy="71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68"/>
              </a:lnSpc>
            </a:pPr>
            <a:r>
              <a:rPr lang="en-US" sz="5534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ASSESSMENTS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75984" y="1190625"/>
            <a:ext cx="9895903" cy="203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41"/>
              </a:lnSpc>
            </a:pPr>
            <a:r>
              <a:rPr lang="en-US" sz="798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THE UPCOMING ASSESSMENT REQUIRES STUDENTS TO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61716" y="3603315"/>
            <a:ext cx="10697584" cy="6252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1"/>
              </a:lnSpc>
            </a:pPr>
            <a:r>
              <a:rPr lang="en-US" sz="3529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Depth Study - Due April 11th </a:t>
            </a:r>
          </a:p>
          <a:p>
            <a:pPr algn="l">
              <a:lnSpc>
                <a:spcPts val="4941"/>
              </a:lnSpc>
            </a:pPr>
            <a:r>
              <a:rPr lang="en-US" sz="3529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Students are required to investigate ONE health-related issue for young people in NSW.</a:t>
            </a:r>
          </a:p>
          <a:p>
            <a:pPr algn="l">
              <a:lnSpc>
                <a:spcPts val="4941"/>
              </a:lnSpc>
            </a:pPr>
            <a:r>
              <a:rPr lang="en-US" sz="3529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Part A- Requires students to complete a booklet of questions relating to the health issue they choose. </a:t>
            </a:r>
          </a:p>
          <a:p>
            <a:pPr algn="l">
              <a:lnSpc>
                <a:spcPts val="4941"/>
              </a:lnSpc>
            </a:pPr>
            <a:r>
              <a:rPr lang="en-US" sz="3529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Part B- Students will need to create a presentation as a group based on the research and responses in the booklet. </a:t>
            </a:r>
          </a:p>
          <a:p>
            <a:pPr algn="l">
              <a:lnSpc>
                <a:spcPts val="4941"/>
              </a:lnSpc>
            </a:pPr>
            <a:r>
              <a:rPr lang="en-US" sz="3529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Part C- Students need to complete a written report of 500 words individually. The written report is a summary of research. </a:t>
            </a:r>
          </a:p>
          <a:p>
            <a:pPr algn="l">
              <a:lnSpc>
                <a:spcPts val="4941"/>
              </a:lnSpc>
            </a:pPr>
            <a:endParaRPr lang="en-US" sz="3529">
              <a:solidFill>
                <a:srgbClr val="3E3335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404713" y="1932098"/>
            <a:ext cx="10559118" cy="8354902"/>
          </a:xfrm>
          <a:custGeom>
            <a:avLst/>
            <a:gdLst/>
            <a:ahLst/>
            <a:cxnLst/>
            <a:rect l="l" t="t" r="r" b="b"/>
            <a:pathLst>
              <a:path w="10559118" h="8354902">
                <a:moveTo>
                  <a:pt x="0" y="0"/>
                </a:moveTo>
                <a:lnTo>
                  <a:pt x="10559118" y="0"/>
                </a:lnTo>
                <a:lnTo>
                  <a:pt x="10559118" y="8354902"/>
                </a:lnTo>
                <a:lnTo>
                  <a:pt x="0" y="8354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92439" y="1162050"/>
            <a:ext cx="10072209" cy="84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</a:pPr>
            <a:r>
              <a:rPr lang="en-US" sz="6456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HOMEWORK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13150" y="3449486"/>
            <a:ext cx="10446150" cy="580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0"/>
              </a:lnSpc>
            </a:pPr>
            <a:r>
              <a:rPr lang="en-US" sz="4686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Research activities</a:t>
            </a:r>
          </a:p>
          <a:p>
            <a:pPr algn="l">
              <a:lnSpc>
                <a:spcPts val="6560"/>
              </a:lnSpc>
            </a:pPr>
            <a:r>
              <a:rPr lang="en-US" sz="4686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Any work not completed in class time</a:t>
            </a:r>
          </a:p>
          <a:p>
            <a:pPr algn="l">
              <a:lnSpc>
                <a:spcPts val="6560"/>
              </a:lnSpc>
            </a:pPr>
            <a:r>
              <a:rPr lang="en-US" sz="4686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● Writing tasks where students focus on practice HSC questions using ALARM and TEEL. (Topic Sentence, Explain, Example and Link) </a:t>
            </a:r>
          </a:p>
          <a:p>
            <a:pPr algn="l">
              <a:lnSpc>
                <a:spcPts val="6560"/>
              </a:lnSpc>
            </a:pPr>
            <a:endParaRPr lang="en-US" sz="4686" dirty="0">
              <a:solidFill>
                <a:srgbClr val="3E3335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6560"/>
              </a:lnSpc>
            </a:pPr>
            <a:endParaRPr lang="en-US" sz="4686" dirty="0">
              <a:solidFill>
                <a:srgbClr val="3E3335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777903" y="1175800"/>
            <a:ext cx="6983152" cy="7935400"/>
          </a:xfrm>
          <a:custGeom>
            <a:avLst/>
            <a:gdLst/>
            <a:ahLst/>
            <a:cxnLst/>
            <a:rect l="l" t="t" r="r" b="b"/>
            <a:pathLst>
              <a:path w="6983152" h="7935400">
                <a:moveTo>
                  <a:pt x="0" y="0"/>
                </a:moveTo>
                <a:lnTo>
                  <a:pt x="6983152" y="0"/>
                </a:lnTo>
                <a:lnTo>
                  <a:pt x="6983152" y="7935400"/>
                </a:lnTo>
                <a:lnTo>
                  <a:pt x="0" y="793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9331" y="2094985"/>
            <a:ext cx="10456484" cy="511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4824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If you have any further questions, please don’t hesitate to contact me at school either:</a:t>
            </a:r>
          </a:p>
          <a:p>
            <a:pPr algn="l">
              <a:lnSpc>
                <a:spcPts val="6753"/>
              </a:lnSpc>
            </a:pPr>
            <a:r>
              <a:rPr lang="en-US" sz="4824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Phone: 9670 6700</a:t>
            </a:r>
          </a:p>
          <a:p>
            <a:pPr algn="l">
              <a:lnSpc>
                <a:spcPts val="6753"/>
              </a:lnSpc>
            </a:pPr>
            <a:r>
              <a:rPr lang="en-US" sz="4824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OR </a:t>
            </a:r>
          </a:p>
          <a:p>
            <a:pPr algn="l">
              <a:lnSpc>
                <a:spcPts val="6753"/>
              </a:lnSpc>
            </a:pPr>
            <a:r>
              <a:rPr lang="en-US" sz="4824" dirty="0">
                <a:solidFill>
                  <a:srgbClr val="3E3335"/>
                </a:solidFill>
                <a:latin typeface="Handy Casual"/>
                <a:ea typeface="Handy Casual"/>
                <a:cs typeface="Handy Casual"/>
                <a:sym typeface="Handy Casual"/>
              </a:rPr>
              <a:t>Email: stclair-h.school@det.nsw.edu.au</a:t>
            </a:r>
          </a:p>
          <a:p>
            <a:pPr algn="l">
              <a:lnSpc>
                <a:spcPts val="6753"/>
              </a:lnSpc>
            </a:pPr>
            <a:endParaRPr lang="en-US" sz="4824" dirty="0">
              <a:solidFill>
                <a:srgbClr val="3E3335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1120404" y="1144219"/>
            <a:ext cx="6138896" cy="7998561"/>
          </a:xfrm>
          <a:custGeom>
            <a:avLst/>
            <a:gdLst/>
            <a:ahLst/>
            <a:cxnLst/>
            <a:rect l="l" t="t" r="r" b="b"/>
            <a:pathLst>
              <a:path w="6138896" h="7998561">
                <a:moveTo>
                  <a:pt x="0" y="0"/>
                </a:moveTo>
                <a:lnTo>
                  <a:pt x="6138896" y="0"/>
                </a:lnTo>
                <a:lnTo>
                  <a:pt x="6138896" y="7998562"/>
                </a:lnTo>
                <a:lnTo>
                  <a:pt x="0" y="7998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0C002E411504995826F12A1C48D74" ma:contentTypeVersion="14" ma:contentTypeDescription="Create a new document." ma:contentTypeScope="" ma:versionID="f7492fc2b7850698bc08d1bdefa1b607">
  <xsd:schema xmlns:xsd="http://www.w3.org/2001/XMLSchema" xmlns:xs="http://www.w3.org/2001/XMLSchema" xmlns:p="http://schemas.microsoft.com/office/2006/metadata/properties" xmlns:ns2="ff9dd69c-787f-4086-b0a1-762e7b72a551" xmlns:ns3="76d31fa2-6a27-4e5b-97e3-0398c58baed9" targetNamespace="http://schemas.microsoft.com/office/2006/metadata/properties" ma:root="true" ma:fieldsID="5b558f04e9653d3fbb7a450a126dc5e2" ns2:_="" ns3:_="">
    <xsd:import namespace="ff9dd69c-787f-4086-b0a1-762e7b72a551"/>
    <xsd:import namespace="76d31fa2-6a27-4e5b-97e3-0398c58ba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d69c-787f-4086-b0a1-762e7b72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1fa2-6a27-4e5b-97e3-0398c58ba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dd69c-787f-4086-b0a1-762e7b72a5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7AD351-EC93-4DF6-96C2-E9C413209600}"/>
</file>

<file path=customXml/itemProps2.xml><?xml version="1.0" encoding="utf-8"?>
<ds:datastoreItem xmlns:ds="http://schemas.openxmlformats.org/officeDocument/2006/customXml" ds:itemID="{9208241B-3D66-44B3-A9A5-9F9405BB992C}"/>
</file>

<file path=customXml/itemProps3.xml><?xml version="1.0" encoding="utf-8"?>
<ds:datastoreItem xmlns:ds="http://schemas.openxmlformats.org/officeDocument/2006/customXml" ds:itemID="{9BECCC1E-4C2F-43FB-A7CE-1BF10A18953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Bellaboo</vt:lpstr>
      <vt:lpstr>Handy Casual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</dc:title>
  <dc:creator>Jodie Hilgendorf</dc:creator>
  <cp:lastModifiedBy>Jodie Hilgendorf</cp:lastModifiedBy>
  <cp:revision>3</cp:revision>
  <dcterms:created xsi:type="dcterms:W3CDTF">2006-08-16T00:00:00Z</dcterms:created>
  <dcterms:modified xsi:type="dcterms:W3CDTF">2025-03-26T03:51:38Z</dcterms:modified>
  <dc:identifier>DAGixXw9TYM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2025-03-25T22:33:01Z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bbfe5596-ec23-4616-9c44-8f857979f8ea</vt:lpwstr>
  </property>
  <property fmtid="{D5CDD505-2E9C-101B-9397-08002B2CF9AE}" pid="8" name="MSIP_Label_b603dfd7-d93a-4381-a340-2995d8282205_ContentBits">
    <vt:lpwstr>0</vt:lpwstr>
  </property>
  <property fmtid="{D5CDD505-2E9C-101B-9397-08002B2CF9AE}" pid="9" name="MSIP_Label_b603dfd7-d93a-4381-a340-2995d8282205_Tag">
    <vt:lpwstr>10, 3, 0, 1</vt:lpwstr>
  </property>
  <property fmtid="{D5CDD505-2E9C-101B-9397-08002B2CF9AE}" pid="10" name="ContentTypeId">
    <vt:lpwstr>0x010100B200C002E411504995826F12A1C48D74</vt:lpwstr>
  </property>
</Properties>
</file>