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Jua" panose="020B0604020202020204" charset="-127"/>
      <p:regular r:id="rId9"/>
    </p:embeddedFont>
    <p:embeddedFont>
      <p:font typeface="Kooperativ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Hilgendorf" userId="35b76146-313b-4d68-b141-e6e95c2d0a45" providerId="ADAL" clId="{19A5FD7C-82E3-41A0-9346-05DF0BB7D077}"/>
    <pc:docChg chg="custSel modSld">
      <pc:chgData name="Jodie Hilgendorf" userId="35b76146-313b-4d68-b141-e6e95c2d0a45" providerId="ADAL" clId="{19A5FD7C-82E3-41A0-9346-05DF0BB7D077}" dt="2025-03-26T03:50:40.173" v="23" actId="20577"/>
      <pc:docMkLst>
        <pc:docMk/>
      </pc:docMkLst>
      <pc:sldChg chg="modSp mod">
        <pc:chgData name="Jodie Hilgendorf" userId="35b76146-313b-4d68-b141-e6e95c2d0a45" providerId="ADAL" clId="{19A5FD7C-82E3-41A0-9346-05DF0BB7D077}" dt="2025-03-26T03:50:40.173" v="23" actId="20577"/>
        <pc:sldMkLst>
          <pc:docMk/>
          <pc:sldMk cId="0" sldId="261"/>
        </pc:sldMkLst>
        <pc:spChg chg="mod">
          <ac:chgData name="Jodie Hilgendorf" userId="35b76146-313b-4d68-b141-e6e95c2d0a45" providerId="ADAL" clId="{19A5FD7C-82E3-41A0-9346-05DF0BB7D077}" dt="2025-03-26T03:50:40.173" v="23" actId="20577"/>
          <ac:spMkLst>
            <pc:docMk/>
            <pc:sldMk cId="0" sldId="261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.svg"/><Relationship Id="rId21" Type="http://schemas.openxmlformats.org/officeDocument/2006/relationships/image" Target="../media/image40.svg"/><Relationship Id="rId7" Type="http://schemas.openxmlformats.org/officeDocument/2006/relationships/image" Target="../media/image28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5.png"/><Relationship Id="rId9" Type="http://schemas.openxmlformats.org/officeDocument/2006/relationships/image" Target="../media/image12.sv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.svg"/><Relationship Id="rId21" Type="http://schemas.openxmlformats.org/officeDocument/2006/relationships/image" Target="../media/image40.svg"/><Relationship Id="rId7" Type="http://schemas.openxmlformats.org/officeDocument/2006/relationships/image" Target="../media/image28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5.png"/><Relationship Id="rId9" Type="http://schemas.openxmlformats.org/officeDocument/2006/relationships/image" Target="../media/image12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8.svg"/><Relationship Id="rId3" Type="http://schemas.openxmlformats.org/officeDocument/2006/relationships/image" Target="../media/image2.svg"/><Relationship Id="rId7" Type="http://schemas.openxmlformats.org/officeDocument/2006/relationships/image" Target="../media/image44.sv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0.svg"/><Relationship Id="rId5" Type="http://schemas.openxmlformats.org/officeDocument/2006/relationships/image" Target="../media/image42.svg"/><Relationship Id="rId10" Type="http://schemas.openxmlformats.org/officeDocument/2006/relationships/image" Target="../media/image39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2.svg"/><Relationship Id="rId3" Type="http://schemas.openxmlformats.org/officeDocument/2006/relationships/image" Target="../media/image49.svg"/><Relationship Id="rId7" Type="http://schemas.openxmlformats.org/officeDocument/2006/relationships/image" Target="../media/image40.svg"/><Relationship Id="rId12" Type="http://schemas.openxmlformats.org/officeDocument/2006/relationships/image" Target="../media/image2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3.svg"/><Relationship Id="rId5" Type="http://schemas.openxmlformats.org/officeDocument/2006/relationships/image" Target="../media/image42.svg"/><Relationship Id="rId10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svg"/><Relationship Id="rId3" Type="http://schemas.openxmlformats.org/officeDocument/2006/relationships/image" Target="../media/image49.sv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2.svg"/><Relationship Id="rId3" Type="http://schemas.openxmlformats.org/officeDocument/2006/relationships/image" Target="../media/image49.svg"/><Relationship Id="rId7" Type="http://schemas.openxmlformats.org/officeDocument/2006/relationships/image" Target="../media/image40.svg"/><Relationship Id="rId12" Type="http://schemas.openxmlformats.org/officeDocument/2006/relationships/image" Target="../media/image2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3.svg"/><Relationship Id="rId5" Type="http://schemas.openxmlformats.org/officeDocument/2006/relationships/image" Target="../media/image42.svg"/><Relationship Id="rId10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98106" y="-5398606"/>
            <a:ext cx="21084212" cy="21084212"/>
          </a:xfrm>
          <a:custGeom>
            <a:avLst/>
            <a:gdLst/>
            <a:ahLst/>
            <a:cxnLst/>
            <a:rect l="l" t="t" r="r" b="b"/>
            <a:pathLst>
              <a:path w="21084212" h="21084212">
                <a:moveTo>
                  <a:pt x="0" y="0"/>
                </a:moveTo>
                <a:lnTo>
                  <a:pt x="21084212" y="0"/>
                </a:lnTo>
                <a:lnTo>
                  <a:pt x="21084212" y="21084212"/>
                </a:lnTo>
                <a:lnTo>
                  <a:pt x="0" y="21084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/>
          <p:nvPr/>
        </p:nvSpPr>
        <p:spPr>
          <a:xfrm>
            <a:off x="4236601" y="1633353"/>
            <a:ext cx="9082452" cy="698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70"/>
              </a:lnSpc>
            </a:pPr>
            <a:r>
              <a:rPr lang="en-US" sz="12379">
                <a:solidFill>
                  <a:srgbClr val="202F5A"/>
                </a:solidFill>
                <a:latin typeface="Kooperativ"/>
                <a:ea typeface="Kooperativ"/>
                <a:cs typeface="Kooperativ"/>
                <a:sym typeface="Kooperativ"/>
              </a:rPr>
              <a:t>Sport, Lifestyle and Recreation</a:t>
            </a:r>
          </a:p>
          <a:p>
            <a:pPr algn="ctr">
              <a:lnSpc>
                <a:spcPts val="10770"/>
              </a:lnSpc>
            </a:pPr>
            <a:endParaRPr lang="en-US" sz="12379">
              <a:solidFill>
                <a:srgbClr val="202F5A"/>
              </a:solidFill>
              <a:latin typeface="Kooperativ"/>
              <a:ea typeface="Kooperativ"/>
              <a:cs typeface="Kooperativ"/>
              <a:sym typeface="Kooperativ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892686" y="7169095"/>
            <a:ext cx="6502627" cy="1276141"/>
          </a:xfrm>
          <a:custGeom>
            <a:avLst/>
            <a:gdLst/>
            <a:ahLst/>
            <a:cxnLst/>
            <a:rect l="l" t="t" r="r" b="b"/>
            <a:pathLst>
              <a:path w="6502627" h="1276141">
                <a:moveTo>
                  <a:pt x="0" y="0"/>
                </a:moveTo>
                <a:lnTo>
                  <a:pt x="6502628" y="0"/>
                </a:lnTo>
                <a:lnTo>
                  <a:pt x="6502628" y="1276140"/>
                </a:lnTo>
                <a:lnTo>
                  <a:pt x="0" y="127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-268795" y="-215635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0"/>
                </a:moveTo>
                <a:lnTo>
                  <a:pt x="4294383" y="0"/>
                </a:lnTo>
                <a:lnTo>
                  <a:pt x="42943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flipH="1" flipV="1">
            <a:off x="14262412" y="6387835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429438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294383" y="0"/>
                </a:lnTo>
                <a:lnTo>
                  <a:pt x="4294383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 rot="-4484483">
            <a:off x="5117627" y="6677406"/>
            <a:ext cx="969383" cy="863217"/>
          </a:xfrm>
          <a:custGeom>
            <a:avLst/>
            <a:gdLst/>
            <a:ahLst/>
            <a:cxnLst/>
            <a:rect l="l" t="t" r="r" b="b"/>
            <a:pathLst>
              <a:path w="969383" h="863217">
                <a:moveTo>
                  <a:pt x="0" y="0"/>
                </a:moveTo>
                <a:lnTo>
                  <a:pt x="969384" y="0"/>
                </a:lnTo>
                <a:lnTo>
                  <a:pt x="969384" y="863216"/>
                </a:lnTo>
                <a:lnTo>
                  <a:pt x="0" y="863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6136552">
            <a:off x="11910657" y="8056877"/>
            <a:ext cx="969383" cy="863217"/>
          </a:xfrm>
          <a:custGeom>
            <a:avLst/>
            <a:gdLst/>
            <a:ahLst/>
            <a:cxnLst/>
            <a:rect l="l" t="t" r="r" b="b"/>
            <a:pathLst>
              <a:path w="969383" h="863217">
                <a:moveTo>
                  <a:pt x="0" y="0"/>
                </a:moveTo>
                <a:lnTo>
                  <a:pt x="969383" y="0"/>
                </a:lnTo>
                <a:lnTo>
                  <a:pt x="969383" y="863217"/>
                </a:lnTo>
                <a:lnTo>
                  <a:pt x="0" y="863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587613">
            <a:off x="883632" y="1416150"/>
            <a:ext cx="1989530" cy="2049819"/>
          </a:xfrm>
          <a:custGeom>
            <a:avLst/>
            <a:gdLst/>
            <a:ahLst/>
            <a:cxnLst/>
            <a:rect l="l" t="t" r="r" b="b"/>
            <a:pathLst>
              <a:path w="1989530" h="2049819">
                <a:moveTo>
                  <a:pt x="0" y="0"/>
                </a:moveTo>
                <a:lnTo>
                  <a:pt x="1989530" y="0"/>
                </a:lnTo>
                <a:lnTo>
                  <a:pt x="1989530" y="2049818"/>
                </a:lnTo>
                <a:lnTo>
                  <a:pt x="0" y="2049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>
            <a:off x="14816996" y="6865531"/>
            <a:ext cx="2442304" cy="1172306"/>
          </a:xfrm>
          <a:custGeom>
            <a:avLst/>
            <a:gdLst/>
            <a:ahLst/>
            <a:cxnLst/>
            <a:rect l="l" t="t" r="r" b="b"/>
            <a:pathLst>
              <a:path w="2442304" h="1172306">
                <a:moveTo>
                  <a:pt x="0" y="0"/>
                </a:moveTo>
                <a:lnTo>
                  <a:pt x="2442304" y="0"/>
                </a:lnTo>
                <a:lnTo>
                  <a:pt x="2442304" y="1172306"/>
                </a:lnTo>
                <a:lnTo>
                  <a:pt x="0" y="11723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 rot="-9513338">
            <a:off x="772185" y="7019071"/>
            <a:ext cx="1715348" cy="2465349"/>
          </a:xfrm>
          <a:custGeom>
            <a:avLst/>
            <a:gdLst/>
            <a:ahLst/>
            <a:cxnLst/>
            <a:rect l="l" t="t" r="r" b="b"/>
            <a:pathLst>
              <a:path w="1715348" h="2465349">
                <a:moveTo>
                  <a:pt x="0" y="0"/>
                </a:moveTo>
                <a:lnTo>
                  <a:pt x="1715348" y="0"/>
                </a:lnTo>
                <a:lnTo>
                  <a:pt x="1715348" y="2465349"/>
                </a:lnTo>
                <a:lnTo>
                  <a:pt x="0" y="24653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/>
          <p:nvPr/>
        </p:nvSpPr>
        <p:spPr>
          <a:xfrm rot="-1800295">
            <a:off x="14275845" y="1868509"/>
            <a:ext cx="1622541" cy="4409078"/>
          </a:xfrm>
          <a:custGeom>
            <a:avLst/>
            <a:gdLst/>
            <a:ahLst/>
            <a:cxnLst/>
            <a:rect l="l" t="t" r="r" b="b"/>
            <a:pathLst>
              <a:path w="1622541" h="4409078">
                <a:moveTo>
                  <a:pt x="0" y="0"/>
                </a:moveTo>
                <a:lnTo>
                  <a:pt x="1622541" y="0"/>
                </a:lnTo>
                <a:lnTo>
                  <a:pt x="1622541" y="4409078"/>
                </a:lnTo>
                <a:lnTo>
                  <a:pt x="0" y="44090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Freeform 13"/>
          <p:cNvSpPr/>
          <p:nvPr/>
        </p:nvSpPr>
        <p:spPr>
          <a:xfrm rot="1583780">
            <a:off x="15172914" y="-45838"/>
            <a:ext cx="2125264" cy="2125264"/>
          </a:xfrm>
          <a:custGeom>
            <a:avLst/>
            <a:gdLst/>
            <a:ahLst/>
            <a:cxnLst/>
            <a:rect l="l" t="t" r="r" b="b"/>
            <a:pathLst>
              <a:path w="2125264" h="2125264">
                <a:moveTo>
                  <a:pt x="0" y="0"/>
                </a:moveTo>
                <a:lnTo>
                  <a:pt x="2125264" y="0"/>
                </a:lnTo>
                <a:lnTo>
                  <a:pt x="2125264" y="2125264"/>
                </a:lnTo>
                <a:lnTo>
                  <a:pt x="0" y="212526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Freeform 14"/>
          <p:cNvSpPr/>
          <p:nvPr/>
        </p:nvSpPr>
        <p:spPr>
          <a:xfrm>
            <a:off x="1878397" y="4338820"/>
            <a:ext cx="2147192" cy="2147192"/>
          </a:xfrm>
          <a:custGeom>
            <a:avLst/>
            <a:gdLst/>
            <a:ahLst/>
            <a:cxnLst/>
            <a:rect l="l" t="t" r="r" b="b"/>
            <a:pathLst>
              <a:path w="2147192" h="2147192">
                <a:moveTo>
                  <a:pt x="0" y="0"/>
                </a:moveTo>
                <a:lnTo>
                  <a:pt x="2147191" y="0"/>
                </a:lnTo>
                <a:lnTo>
                  <a:pt x="2147191" y="2147191"/>
                </a:lnTo>
                <a:lnTo>
                  <a:pt x="0" y="214719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5" name="Freeform 15"/>
          <p:cNvSpPr/>
          <p:nvPr/>
        </p:nvSpPr>
        <p:spPr>
          <a:xfrm>
            <a:off x="4025588" y="3387383"/>
            <a:ext cx="1032778" cy="1238913"/>
          </a:xfrm>
          <a:custGeom>
            <a:avLst/>
            <a:gdLst/>
            <a:ahLst/>
            <a:cxnLst/>
            <a:rect l="l" t="t" r="r" b="b"/>
            <a:pathLst>
              <a:path w="1032778" h="1238913">
                <a:moveTo>
                  <a:pt x="0" y="0"/>
                </a:moveTo>
                <a:lnTo>
                  <a:pt x="1032778" y="0"/>
                </a:lnTo>
                <a:lnTo>
                  <a:pt x="1032778" y="1238913"/>
                </a:lnTo>
                <a:lnTo>
                  <a:pt x="0" y="123891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Freeform 16"/>
          <p:cNvSpPr/>
          <p:nvPr/>
        </p:nvSpPr>
        <p:spPr>
          <a:xfrm>
            <a:off x="13530065" y="5414391"/>
            <a:ext cx="1281216" cy="1113429"/>
          </a:xfrm>
          <a:custGeom>
            <a:avLst/>
            <a:gdLst/>
            <a:ahLst/>
            <a:cxnLst/>
            <a:rect l="l" t="t" r="r" b="b"/>
            <a:pathLst>
              <a:path w="1281216" h="1113429">
                <a:moveTo>
                  <a:pt x="0" y="0"/>
                </a:moveTo>
                <a:lnTo>
                  <a:pt x="1281216" y="0"/>
                </a:lnTo>
                <a:lnTo>
                  <a:pt x="1281216" y="1113429"/>
                </a:lnTo>
                <a:lnTo>
                  <a:pt x="0" y="111342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TextBox 17"/>
          <p:cNvSpPr txBox="1"/>
          <p:nvPr/>
        </p:nvSpPr>
        <p:spPr>
          <a:xfrm rot="-87387">
            <a:off x="6463129" y="7234627"/>
            <a:ext cx="5355691" cy="1060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0"/>
              </a:lnSpc>
            </a:pPr>
            <a:r>
              <a:rPr lang="en-US" sz="5435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(SLR) YEAR 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98106" y="-5398606"/>
            <a:ext cx="21084212" cy="21084212"/>
          </a:xfrm>
          <a:custGeom>
            <a:avLst/>
            <a:gdLst/>
            <a:ahLst/>
            <a:cxnLst/>
            <a:rect l="l" t="t" r="r" b="b"/>
            <a:pathLst>
              <a:path w="21084212" h="21084212">
                <a:moveTo>
                  <a:pt x="0" y="0"/>
                </a:moveTo>
                <a:lnTo>
                  <a:pt x="21084212" y="0"/>
                </a:lnTo>
                <a:lnTo>
                  <a:pt x="21084212" y="21084212"/>
                </a:lnTo>
                <a:lnTo>
                  <a:pt x="0" y="21084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flipH="1" flipV="1">
            <a:off x="14518600" y="67228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429438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294383" y="0"/>
                </a:lnTo>
                <a:lnTo>
                  <a:pt x="4294383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587613">
            <a:off x="14678439" y="7536683"/>
            <a:ext cx="1989530" cy="2049819"/>
          </a:xfrm>
          <a:custGeom>
            <a:avLst/>
            <a:gdLst/>
            <a:ahLst/>
            <a:cxnLst/>
            <a:rect l="l" t="t" r="r" b="b"/>
            <a:pathLst>
              <a:path w="1989530" h="2049819">
                <a:moveTo>
                  <a:pt x="0" y="0"/>
                </a:moveTo>
                <a:lnTo>
                  <a:pt x="1989530" y="0"/>
                </a:lnTo>
                <a:lnTo>
                  <a:pt x="1989530" y="2049819"/>
                </a:lnTo>
                <a:lnTo>
                  <a:pt x="0" y="2049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1811849" y="710958"/>
            <a:ext cx="2442304" cy="1172306"/>
          </a:xfrm>
          <a:custGeom>
            <a:avLst/>
            <a:gdLst/>
            <a:ahLst/>
            <a:cxnLst/>
            <a:rect l="l" t="t" r="r" b="b"/>
            <a:pathLst>
              <a:path w="2442304" h="1172306">
                <a:moveTo>
                  <a:pt x="0" y="0"/>
                </a:moveTo>
                <a:lnTo>
                  <a:pt x="2442304" y="0"/>
                </a:lnTo>
                <a:lnTo>
                  <a:pt x="2442304" y="1172306"/>
                </a:lnTo>
                <a:lnTo>
                  <a:pt x="0" y="1172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14173200" y="-76478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 rot="1414622">
            <a:off x="11514674" y="3995363"/>
            <a:ext cx="2833670" cy="2433858"/>
          </a:xfrm>
          <a:custGeom>
            <a:avLst/>
            <a:gdLst/>
            <a:ahLst/>
            <a:cxnLst/>
            <a:rect l="l" t="t" r="r" b="b"/>
            <a:pathLst>
              <a:path w="2833670" h="2433858">
                <a:moveTo>
                  <a:pt x="0" y="0"/>
                </a:moveTo>
                <a:lnTo>
                  <a:pt x="2833670" y="0"/>
                </a:lnTo>
                <a:lnTo>
                  <a:pt x="2833670" y="2433858"/>
                </a:lnTo>
                <a:lnTo>
                  <a:pt x="0" y="2433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-1496534">
            <a:off x="12170658" y="6967021"/>
            <a:ext cx="1222589" cy="3969446"/>
          </a:xfrm>
          <a:custGeom>
            <a:avLst/>
            <a:gdLst/>
            <a:ahLst/>
            <a:cxnLst/>
            <a:rect l="l" t="t" r="r" b="b"/>
            <a:pathLst>
              <a:path w="1222589" h="3969446">
                <a:moveTo>
                  <a:pt x="0" y="0"/>
                </a:moveTo>
                <a:lnTo>
                  <a:pt x="1222589" y="0"/>
                </a:lnTo>
                <a:lnTo>
                  <a:pt x="1222589" y="3969446"/>
                </a:lnTo>
                <a:lnTo>
                  <a:pt x="0" y="39694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979810">
            <a:off x="15796431" y="3853175"/>
            <a:ext cx="2223791" cy="2223791"/>
          </a:xfrm>
          <a:custGeom>
            <a:avLst/>
            <a:gdLst/>
            <a:ahLst/>
            <a:cxnLst/>
            <a:rect l="l" t="t" r="r" b="b"/>
            <a:pathLst>
              <a:path w="2223791" h="2223791">
                <a:moveTo>
                  <a:pt x="0" y="0"/>
                </a:moveTo>
                <a:lnTo>
                  <a:pt x="2223792" y="0"/>
                </a:lnTo>
                <a:lnTo>
                  <a:pt x="2223792" y="2223792"/>
                </a:lnTo>
                <a:lnTo>
                  <a:pt x="0" y="22237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1515016" y="2427087"/>
            <a:ext cx="8903796" cy="125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2"/>
              </a:lnSpc>
            </a:pPr>
            <a:r>
              <a:rPr lang="en-US" sz="5087">
                <a:solidFill>
                  <a:srgbClr val="202F5A"/>
                </a:solidFill>
                <a:latin typeface="Kooperativ"/>
                <a:ea typeface="Kooperativ"/>
                <a:cs typeface="Kooperativ"/>
                <a:sym typeface="Kooperativ"/>
              </a:rPr>
              <a:t>Students have been learning about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589858" y="1028700"/>
            <a:ext cx="2341651" cy="2034991"/>
          </a:xfrm>
          <a:custGeom>
            <a:avLst/>
            <a:gdLst/>
            <a:ahLst/>
            <a:cxnLst/>
            <a:rect l="l" t="t" r="r" b="b"/>
            <a:pathLst>
              <a:path w="2341651" h="2034991">
                <a:moveTo>
                  <a:pt x="0" y="0"/>
                </a:moveTo>
                <a:lnTo>
                  <a:pt x="2341651" y="0"/>
                </a:lnTo>
                <a:lnTo>
                  <a:pt x="2341651" y="2034991"/>
                </a:lnTo>
                <a:lnTo>
                  <a:pt x="0" y="203499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/>
          <p:nvPr/>
        </p:nvSpPr>
        <p:spPr>
          <a:xfrm>
            <a:off x="7922848" y="8385151"/>
            <a:ext cx="2024912" cy="971958"/>
          </a:xfrm>
          <a:custGeom>
            <a:avLst/>
            <a:gdLst/>
            <a:ahLst/>
            <a:cxnLst/>
            <a:rect l="l" t="t" r="r" b="b"/>
            <a:pathLst>
              <a:path w="2024912" h="971958">
                <a:moveTo>
                  <a:pt x="0" y="0"/>
                </a:moveTo>
                <a:lnTo>
                  <a:pt x="2024912" y="0"/>
                </a:lnTo>
                <a:lnTo>
                  <a:pt x="2024912" y="971958"/>
                </a:lnTo>
                <a:lnTo>
                  <a:pt x="0" y="9719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TextBox 13"/>
          <p:cNvSpPr txBox="1"/>
          <p:nvPr/>
        </p:nvSpPr>
        <p:spPr>
          <a:xfrm>
            <a:off x="1515016" y="4091875"/>
            <a:ext cx="9875689" cy="457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0"/>
              </a:lnSpc>
              <a:spcBef>
                <a:spcPct val="0"/>
              </a:spcBef>
            </a:pPr>
            <a:r>
              <a:rPr lang="en-US" sz="350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Module 1- Spo</a:t>
            </a:r>
            <a:r>
              <a:rPr lang="en-US" sz="3500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rts Coaching</a:t>
            </a:r>
          </a:p>
          <a:p>
            <a:pPr algn="l">
              <a:lnSpc>
                <a:spcPts val="3570"/>
              </a:lnSpc>
              <a:spcBef>
                <a:spcPct val="0"/>
              </a:spcBef>
            </a:pPr>
            <a:endParaRPr lang="en-US" sz="3500" u="none" strike="noStrike">
              <a:solidFill>
                <a:srgbClr val="202F5A"/>
              </a:solidFill>
              <a:latin typeface="Jua"/>
              <a:ea typeface="Jua"/>
              <a:cs typeface="Jua"/>
              <a:sym typeface="Jua"/>
            </a:endParaRPr>
          </a:p>
          <a:p>
            <a:pPr marL="755651" lvl="1" indent="-377825" algn="l">
              <a:lnSpc>
                <a:spcPts val="357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Students develop knowledge, understanding and skills in sports coaching and training methodology</a:t>
            </a:r>
          </a:p>
          <a:p>
            <a:pPr marL="755651" lvl="1" indent="-377825" algn="l">
              <a:lnSpc>
                <a:spcPts val="357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Students examine the roles and responsibilities of the coach</a:t>
            </a:r>
          </a:p>
          <a:p>
            <a:pPr marL="755651" lvl="1" indent="-377825" algn="l">
              <a:lnSpc>
                <a:spcPts val="357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Students will instruct their own coaching program within this module</a:t>
            </a:r>
          </a:p>
          <a:p>
            <a:pPr marL="755651" lvl="1" indent="-377825" algn="l">
              <a:lnSpc>
                <a:spcPts val="3570"/>
              </a:lnSpc>
              <a:spcBef>
                <a:spcPct val="0"/>
              </a:spcBef>
              <a:buFont typeface="Arial"/>
              <a:buChar char="•"/>
            </a:pPr>
            <a:endParaRPr lang="en-US" sz="3500" u="none" strike="noStrike">
              <a:solidFill>
                <a:srgbClr val="202F5A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98106" y="-5398606"/>
            <a:ext cx="21084212" cy="21084212"/>
          </a:xfrm>
          <a:custGeom>
            <a:avLst/>
            <a:gdLst/>
            <a:ahLst/>
            <a:cxnLst/>
            <a:rect l="l" t="t" r="r" b="b"/>
            <a:pathLst>
              <a:path w="21084212" h="21084212">
                <a:moveTo>
                  <a:pt x="0" y="0"/>
                </a:moveTo>
                <a:lnTo>
                  <a:pt x="21084212" y="0"/>
                </a:lnTo>
                <a:lnTo>
                  <a:pt x="21084212" y="21084212"/>
                </a:lnTo>
                <a:lnTo>
                  <a:pt x="0" y="21084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flipH="1" flipV="1">
            <a:off x="14518600" y="6722894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429438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294383" y="0"/>
                </a:lnTo>
                <a:lnTo>
                  <a:pt x="4294383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587613">
            <a:off x="14678439" y="7536683"/>
            <a:ext cx="1989530" cy="2049819"/>
          </a:xfrm>
          <a:custGeom>
            <a:avLst/>
            <a:gdLst/>
            <a:ahLst/>
            <a:cxnLst/>
            <a:rect l="l" t="t" r="r" b="b"/>
            <a:pathLst>
              <a:path w="1989530" h="2049819">
                <a:moveTo>
                  <a:pt x="0" y="0"/>
                </a:moveTo>
                <a:lnTo>
                  <a:pt x="1989530" y="0"/>
                </a:lnTo>
                <a:lnTo>
                  <a:pt x="1989530" y="2049819"/>
                </a:lnTo>
                <a:lnTo>
                  <a:pt x="0" y="2049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1811849" y="710958"/>
            <a:ext cx="2442304" cy="1172306"/>
          </a:xfrm>
          <a:custGeom>
            <a:avLst/>
            <a:gdLst/>
            <a:ahLst/>
            <a:cxnLst/>
            <a:rect l="l" t="t" r="r" b="b"/>
            <a:pathLst>
              <a:path w="2442304" h="1172306">
                <a:moveTo>
                  <a:pt x="0" y="0"/>
                </a:moveTo>
                <a:lnTo>
                  <a:pt x="2442304" y="0"/>
                </a:lnTo>
                <a:lnTo>
                  <a:pt x="2442304" y="1172306"/>
                </a:lnTo>
                <a:lnTo>
                  <a:pt x="0" y="11723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14173200" y="-76478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 rot="1414622">
            <a:off x="11514674" y="3995363"/>
            <a:ext cx="2833670" cy="2433858"/>
          </a:xfrm>
          <a:custGeom>
            <a:avLst/>
            <a:gdLst/>
            <a:ahLst/>
            <a:cxnLst/>
            <a:rect l="l" t="t" r="r" b="b"/>
            <a:pathLst>
              <a:path w="2833670" h="2433858">
                <a:moveTo>
                  <a:pt x="0" y="0"/>
                </a:moveTo>
                <a:lnTo>
                  <a:pt x="2833670" y="0"/>
                </a:lnTo>
                <a:lnTo>
                  <a:pt x="2833670" y="2433858"/>
                </a:lnTo>
                <a:lnTo>
                  <a:pt x="0" y="2433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-1496534">
            <a:off x="12170658" y="6967021"/>
            <a:ext cx="1222589" cy="3969446"/>
          </a:xfrm>
          <a:custGeom>
            <a:avLst/>
            <a:gdLst/>
            <a:ahLst/>
            <a:cxnLst/>
            <a:rect l="l" t="t" r="r" b="b"/>
            <a:pathLst>
              <a:path w="1222589" h="3969446">
                <a:moveTo>
                  <a:pt x="0" y="0"/>
                </a:moveTo>
                <a:lnTo>
                  <a:pt x="1222589" y="0"/>
                </a:lnTo>
                <a:lnTo>
                  <a:pt x="1222589" y="3969446"/>
                </a:lnTo>
                <a:lnTo>
                  <a:pt x="0" y="39694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979810">
            <a:off x="15796431" y="3853175"/>
            <a:ext cx="2223791" cy="2223791"/>
          </a:xfrm>
          <a:custGeom>
            <a:avLst/>
            <a:gdLst/>
            <a:ahLst/>
            <a:cxnLst/>
            <a:rect l="l" t="t" r="r" b="b"/>
            <a:pathLst>
              <a:path w="2223791" h="2223791">
                <a:moveTo>
                  <a:pt x="0" y="0"/>
                </a:moveTo>
                <a:lnTo>
                  <a:pt x="2223792" y="0"/>
                </a:lnTo>
                <a:lnTo>
                  <a:pt x="2223792" y="2223792"/>
                </a:lnTo>
                <a:lnTo>
                  <a:pt x="0" y="22237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TextBox 10"/>
          <p:cNvSpPr txBox="1"/>
          <p:nvPr/>
        </p:nvSpPr>
        <p:spPr>
          <a:xfrm>
            <a:off x="1515016" y="2427087"/>
            <a:ext cx="8903796" cy="1254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2"/>
              </a:lnSpc>
            </a:pPr>
            <a:r>
              <a:rPr lang="en-US" sz="5087">
                <a:solidFill>
                  <a:srgbClr val="202F5A"/>
                </a:solidFill>
                <a:latin typeface="Kooperativ"/>
                <a:ea typeface="Kooperativ"/>
                <a:cs typeface="Kooperativ"/>
                <a:sym typeface="Kooperativ"/>
              </a:rPr>
              <a:t>Students have been developing skills in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589858" y="1028700"/>
            <a:ext cx="2341651" cy="2034991"/>
          </a:xfrm>
          <a:custGeom>
            <a:avLst/>
            <a:gdLst/>
            <a:ahLst/>
            <a:cxnLst/>
            <a:rect l="l" t="t" r="r" b="b"/>
            <a:pathLst>
              <a:path w="2341651" h="2034991">
                <a:moveTo>
                  <a:pt x="0" y="0"/>
                </a:moveTo>
                <a:lnTo>
                  <a:pt x="2341651" y="0"/>
                </a:lnTo>
                <a:lnTo>
                  <a:pt x="2341651" y="2034991"/>
                </a:lnTo>
                <a:lnTo>
                  <a:pt x="0" y="203499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2" name="Freeform 12"/>
          <p:cNvSpPr/>
          <p:nvPr/>
        </p:nvSpPr>
        <p:spPr>
          <a:xfrm>
            <a:off x="7922848" y="8385151"/>
            <a:ext cx="2024912" cy="971958"/>
          </a:xfrm>
          <a:custGeom>
            <a:avLst/>
            <a:gdLst/>
            <a:ahLst/>
            <a:cxnLst/>
            <a:rect l="l" t="t" r="r" b="b"/>
            <a:pathLst>
              <a:path w="2024912" h="971958">
                <a:moveTo>
                  <a:pt x="0" y="0"/>
                </a:moveTo>
                <a:lnTo>
                  <a:pt x="2024912" y="0"/>
                </a:lnTo>
                <a:lnTo>
                  <a:pt x="2024912" y="971958"/>
                </a:lnTo>
                <a:lnTo>
                  <a:pt x="0" y="9719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3" name="TextBox 13"/>
          <p:cNvSpPr txBox="1"/>
          <p:nvPr/>
        </p:nvSpPr>
        <p:spPr>
          <a:xfrm>
            <a:off x="1157464" y="3846040"/>
            <a:ext cx="10233241" cy="4934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9"/>
              </a:lnSpc>
              <a:spcBef>
                <a:spcPct val="0"/>
              </a:spcBef>
            </a:pPr>
            <a:endParaRPr/>
          </a:p>
          <a:p>
            <a:pPr marL="783009" lvl="1" indent="-391505" algn="l">
              <a:lnSpc>
                <a:spcPts val="4388"/>
              </a:lnSpc>
              <a:buFont typeface="Arial"/>
              <a:buChar char="•"/>
            </a:pPr>
            <a:r>
              <a:rPr lang="en-US" sz="3626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Collecting, Analysing and Organising Information</a:t>
            </a:r>
          </a:p>
          <a:p>
            <a:pPr marL="783009" lvl="1" indent="-391505" algn="l">
              <a:lnSpc>
                <a:spcPts val="4388"/>
              </a:lnSpc>
              <a:buFont typeface="Arial"/>
              <a:buChar char="•"/>
            </a:pPr>
            <a:r>
              <a:rPr lang="en-US" sz="3626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Communicating Ideas and Information</a:t>
            </a:r>
          </a:p>
          <a:p>
            <a:pPr marL="783009" lvl="1" indent="-391505" algn="l">
              <a:lnSpc>
                <a:spcPts val="4388"/>
              </a:lnSpc>
              <a:buFont typeface="Arial"/>
              <a:buChar char="•"/>
            </a:pPr>
            <a:r>
              <a:rPr lang="en-US" sz="3626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Planning and Organising Activities </a:t>
            </a:r>
          </a:p>
          <a:p>
            <a:pPr marL="783009" lvl="1" indent="-391505" algn="l">
              <a:lnSpc>
                <a:spcPts val="4388"/>
              </a:lnSpc>
              <a:buFont typeface="Arial"/>
              <a:buChar char="•"/>
            </a:pPr>
            <a:r>
              <a:rPr lang="en-US" sz="3626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Working With Others and in Teams </a:t>
            </a:r>
          </a:p>
          <a:p>
            <a:pPr marL="783009" lvl="1" indent="-391505" algn="l">
              <a:lnSpc>
                <a:spcPts val="4388"/>
              </a:lnSpc>
              <a:buFont typeface="Arial"/>
              <a:buChar char="•"/>
            </a:pPr>
            <a:r>
              <a:rPr lang="en-US" sz="3626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Using Mathematical Ideas and Techniques</a:t>
            </a:r>
          </a:p>
          <a:p>
            <a:pPr marL="783009" lvl="1" indent="-391505" algn="l">
              <a:lnSpc>
                <a:spcPts val="4388"/>
              </a:lnSpc>
              <a:buFont typeface="Arial"/>
              <a:buChar char="•"/>
            </a:pPr>
            <a:r>
              <a:rPr lang="en-US" sz="3626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Using Technology</a:t>
            </a:r>
          </a:p>
          <a:p>
            <a:pPr marL="783009" lvl="1" indent="-391505" algn="l">
              <a:lnSpc>
                <a:spcPts val="4388"/>
              </a:lnSpc>
              <a:buFont typeface="Arial"/>
              <a:buChar char="•"/>
            </a:pPr>
            <a:r>
              <a:rPr lang="en-US" sz="3626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Solving Problems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98106" y="-5398606"/>
            <a:ext cx="21084212" cy="21084212"/>
          </a:xfrm>
          <a:custGeom>
            <a:avLst/>
            <a:gdLst/>
            <a:ahLst/>
            <a:cxnLst/>
            <a:rect l="l" t="t" r="r" b="b"/>
            <a:pathLst>
              <a:path w="21084212" h="21084212">
                <a:moveTo>
                  <a:pt x="0" y="0"/>
                </a:moveTo>
                <a:lnTo>
                  <a:pt x="21084212" y="0"/>
                </a:lnTo>
                <a:lnTo>
                  <a:pt x="21084212" y="21084212"/>
                </a:lnTo>
                <a:lnTo>
                  <a:pt x="0" y="21084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 rot="-5400000" flipH="1" flipV="1">
            <a:off x="14379938" y="-208468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429438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294383" y="0"/>
                </a:lnTo>
                <a:lnTo>
                  <a:pt x="4294383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rot="5400000" flipH="1" flipV="1">
            <a:off x="-290579" y="6416528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429438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294383" y="0"/>
                </a:lnTo>
                <a:lnTo>
                  <a:pt x="4294383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14972257" y="-690830"/>
            <a:ext cx="4030989" cy="4114800"/>
          </a:xfrm>
          <a:custGeom>
            <a:avLst/>
            <a:gdLst/>
            <a:ahLst/>
            <a:cxnLst/>
            <a:rect l="l" t="t" r="r" b="b"/>
            <a:pathLst>
              <a:path w="4030989" h="4114800">
                <a:moveTo>
                  <a:pt x="0" y="0"/>
                </a:moveTo>
                <a:lnTo>
                  <a:pt x="4030989" y="0"/>
                </a:lnTo>
                <a:lnTo>
                  <a:pt x="4030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>
            <a:off x="1777653" y="1420370"/>
            <a:ext cx="2037417" cy="2037417"/>
          </a:xfrm>
          <a:custGeom>
            <a:avLst/>
            <a:gdLst/>
            <a:ahLst/>
            <a:cxnLst/>
            <a:rect l="l" t="t" r="r" b="b"/>
            <a:pathLst>
              <a:path w="2037417" h="2037417">
                <a:moveTo>
                  <a:pt x="0" y="0"/>
                </a:moveTo>
                <a:lnTo>
                  <a:pt x="2037418" y="0"/>
                </a:lnTo>
                <a:lnTo>
                  <a:pt x="2037418" y="2037417"/>
                </a:lnTo>
                <a:lnTo>
                  <a:pt x="0" y="2037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11158295" y="834217"/>
            <a:ext cx="2442304" cy="1172306"/>
          </a:xfrm>
          <a:custGeom>
            <a:avLst/>
            <a:gdLst/>
            <a:ahLst/>
            <a:cxnLst/>
            <a:rect l="l" t="t" r="r" b="b"/>
            <a:pathLst>
              <a:path w="2442304" h="1172306">
                <a:moveTo>
                  <a:pt x="0" y="0"/>
                </a:moveTo>
                <a:lnTo>
                  <a:pt x="2442304" y="0"/>
                </a:lnTo>
                <a:lnTo>
                  <a:pt x="2442304" y="1172306"/>
                </a:lnTo>
                <a:lnTo>
                  <a:pt x="0" y="11723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4652121" y="8473928"/>
            <a:ext cx="2442304" cy="1172306"/>
          </a:xfrm>
          <a:custGeom>
            <a:avLst/>
            <a:gdLst/>
            <a:ahLst/>
            <a:cxnLst/>
            <a:rect l="l" t="t" r="r" b="b"/>
            <a:pathLst>
              <a:path w="2442304" h="1172306">
                <a:moveTo>
                  <a:pt x="0" y="0"/>
                </a:moveTo>
                <a:lnTo>
                  <a:pt x="2442304" y="0"/>
                </a:lnTo>
                <a:lnTo>
                  <a:pt x="2442304" y="1172306"/>
                </a:lnTo>
                <a:lnTo>
                  <a:pt x="0" y="11723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 rot="587613">
            <a:off x="1212917" y="6571448"/>
            <a:ext cx="2292962" cy="2362446"/>
          </a:xfrm>
          <a:custGeom>
            <a:avLst/>
            <a:gdLst/>
            <a:ahLst/>
            <a:cxnLst/>
            <a:rect l="l" t="t" r="r" b="b"/>
            <a:pathLst>
              <a:path w="2292962" h="2362446">
                <a:moveTo>
                  <a:pt x="0" y="0"/>
                </a:moveTo>
                <a:lnTo>
                  <a:pt x="2292962" y="0"/>
                </a:lnTo>
                <a:lnTo>
                  <a:pt x="2292962" y="2362446"/>
                </a:lnTo>
                <a:lnTo>
                  <a:pt x="0" y="23624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>
            <a:off x="1109277" y="2977415"/>
            <a:ext cx="16069445" cy="6668820"/>
          </a:xfrm>
          <a:custGeom>
            <a:avLst/>
            <a:gdLst/>
            <a:ahLst/>
            <a:cxnLst/>
            <a:rect l="l" t="t" r="r" b="b"/>
            <a:pathLst>
              <a:path w="16069445" h="6668820">
                <a:moveTo>
                  <a:pt x="0" y="0"/>
                </a:moveTo>
                <a:lnTo>
                  <a:pt x="16069446" y="0"/>
                </a:lnTo>
                <a:lnTo>
                  <a:pt x="16069446" y="6668819"/>
                </a:lnTo>
                <a:lnTo>
                  <a:pt x="0" y="666881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TextBox 11"/>
          <p:cNvSpPr txBox="1"/>
          <p:nvPr/>
        </p:nvSpPr>
        <p:spPr>
          <a:xfrm>
            <a:off x="4723869" y="1614220"/>
            <a:ext cx="8840263" cy="1273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0"/>
              </a:lnSpc>
            </a:pPr>
            <a:r>
              <a:rPr lang="en-US" sz="10032">
                <a:solidFill>
                  <a:srgbClr val="202F5A"/>
                </a:solidFill>
                <a:latin typeface="Kooperativ"/>
                <a:ea typeface="Kooperativ"/>
                <a:cs typeface="Kooperativ"/>
                <a:sym typeface="Kooperativ"/>
              </a:rPr>
              <a:t>assessments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98106" y="-5398606"/>
            <a:ext cx="21084212" cy="21084212"/>
          </a:xfrm>
          <a:custGeom>
            <a:avLst/>
            <a:gdLst/>
            <a:ahLst/>
            <a:cxnLst/>
            <a:rect l="l" t="t" r="r" b="b"/>
            <a:pathLst>
              <a:path w="21084212" h="21084212">
                <a:moveTo>
                  <a:pt x="0" y="0"/>
                </a:moveTo>
                <a:lnTo>
                  <a:pt x="21084212" y="0"/>
                </a:lnTo>
                <a:lnTo>
                  <a:pt x="21084212" y="21084212"/>
                </a:lnTo>
                <a:lnTo>
                  <a:pt x="0" y="21084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/>
          <p:nvPr/>
        </p:nvSpPr>
        <p:spPr>
          <a:xfrm>
            <a:off x="3116925" y="3940793"/>
            <a:ext cx="12351675" cy="5257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97"/>
              </a:lnSpc>
            </a:pPr>
            <a:r>
              <a:rPr lang="en-US" sz="418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Students will respond to 4 short answer questions and 1 extended response. The questions will focus on:</a:t>
            </a:r>
          </a:p>
          <a:p>
            <a:pPr marL="902757" lvl="1" indent="-451378" algn="just">
              <a:lnSpc>
                <a:spcPts val="4097"/>
              </a:lnSpc>
              <a:buFont typeface="Arial"/>
              <a:buChar char="•"/>
            </a:pPr>
            <a:r>
              <a:rPr lang="en-US" sz="418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Characteristics of an effective coach</a:t>
            </a:r>
          </a:p>
          <a:p>
            <a:pPr marL="902757" lvl="1" indent="-451378" algn="just">
              <a:lnSpc>
                <a:spcPts val="4097"/>
              </a:lnSpc>
              <a:buFont typeface="Arial"/>
              <a:buChar char="•"/>
            </a:pPr>
            <a:r>
              <a:rPr lang="en-US" sz="418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Instructional style</a:t>
            </a:r>
          </a:p>
          <a:p>
            <a:pPr algn="just">
              <a:lnSpc>
                <a:spcPts val="4097"/>
              </a:lnSpc>
            </a:pPr>
            <a:endParaRPr lang="en-US" sz="4181" u="none" strike="noStrike" dirty="0">
              <a:solidFill>
                <a:srgbClr val="202F5A"/>
              </a:solidFill>
              <a:latin typeface="Jua"/>
              <a:ea typeface="Jua"/>
              <a:cs typeface="Jua"/>
              <a:sym typeface="Jua"/>
            </a:endParaRPr>
          </a:p>
          <a:p>
            <a:pPr algn="just">
              <a:lnSpc>
                <a:spcPts val="4097"/>
              </a:lnSpc>
            </a:pPr>
            <a:r>
              <a:rPr lang="en-US" sz="418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This assessment focused on writing skills using ALARM and TEEL- getting students ready for their HSC. </a:t>
            </a:r>
          </a:p>
          <a:p>
            <a:pPr marL="0" lvl="1" indent="0" algn="just">
              <a:lnSpc>
                <a:spcPts val="4097"/>
              </a:lnSpc>
            </a:pPr>
            <a:endParaRPr lang="en-US" sz="4181" u="none" strike="noStrike" dirty="0">
              <a:solidFill>
                <a:srgbClr val="202F5A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" name="Freeform 4"/>
          <p:cNvSpPr/>
          <p:nvPr/>
        </p:nvSpPr>
        <p:spPr>
          <a:xfrm rot="5400000" flipV="1">
            <a:off x="-512454" y="-254273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4114800"/>
                </a:moveTo>
                <a:lnTo>
                  <a:pt x="4294384" y="4114800"/>
                </a:lnTo>
                <a:lnTo>
                  <a:pt x="4294384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rot="5400000" flipH="1">
            <a:off x="14300822" y="6305607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4294383" y="0"/>
                </a:moveTo>
                <a:lnTo>
                  <a:pt x="0" y="0"/>
                </a:lnTo>
                <a:lnTo>
                  <a:pt x="0" y="4114800"/>
                </a:lnTo>
                <a:lnTo>
                  <a:pt x="4294383" y="4114800"/>
                </a:lnTo>
                <a:lnTo>
                  <a:pt x="42943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506937">
            <a:off x="14847352" y="1201760"/>
            <a:ext cx="2442304" cy="1172306"/>
          </a:xfrm>
          <a:custGeom>
            <a:avLst/>
            <a:gdLst/>
            <a:ahLst/>
            <a:cxnLst/>
            <a:rect l="l" t="t" r="r" b="b"/>
            <a:pathLst>
              <a:path w="2442304" h="1172306">
                <a:moveTo>
                  <a:pt x="0" y="0"/>
                </a:moveTo>
                <a:lnTo>
                  <a:pt x="2442304" y="0"/>
                </a:lnTo>
                <a:lnTo>
                  <a:pt x="2442304" y="1172306"/>
                </a:lnTo>
                <a:lnTo>
                  <a:pt x="0" y="1172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479785">
            <a:off x="11538591" y="8147074"/>
            <a:ext cx="4821283" cy="1604172"/>
          </a:xfrm>
          <a:custGeom>
            <a:avLst/>
            <a:gdLst/>
            <a:ahLst/>
            <a:cxnLst/>
            <a:rect l="l" t="t" r="r" b="b"/>
            <a:pathLst>
              <a:path w="4821283" h="1604172">
                <a:moveTo>
                  <a:pt x="0" y="0"/>
                </a:moveTo>
                <a:lnTo>
                  <a:pt x="4821282" y="0"/>
                </a:lnTo>
                <a:lnTo>
                  <a:pt x="4821282" y="1604172"/>
                </a:lnTo>
                <a:lnTo>
                  <a:pt x="0" y="16041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3351230" y="1566971"/>
            <a:ext cx="11585540" cy="177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5"/>
              </a:lnSpc>
            </a:pPr>
            <a:r>
              <a:rPr lang="en-US" sz="7154">
                <a:solidFill>
                  <a:srgbClr val="202F5A"/>
                </a:solidFill>
                <a:latin typeface="Kooperativ"/>
                <a:ea typeface="Kooperativ"/>
                <a:cs typeface="Kooperativ"/>
                <a:sym typeface="Kooperativ"/>
              </a:rPr>
              <a:t>The upcoming assessment requires students to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36731" y="1140310"/>
            <a:ext cx="2051370" cy="2198135"/>
          </a:xfrm>
          <a:custGeom>
            <a:avLst/>
            <a:gdLst/>
            <a:ahLst/>
            <a:cxnLst/>
            <a:rect l="l" t="t" r="r" b="b"/>
            <a:pathLst>
              <a:path w="2051370" h="2198135">
                <a:moveTo>
                  <a:pt x="0" y="0"/>
                </a:moveTo>
                <a:lnTo>
                  <a:pt x="2051370" y="0"/>
                </a:lnTo>
                <a:lnTo>
                  <a:pt x="2051370" y="2198135"/>
                </a:lnTo>
                <a:lnTo>
                  <a:pt x="0" y="2198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>
          <a:xfrm>
            <a:off x="823835" y="6622925"/>
            <a:ext cx="1032778" cy="1238913"/>
          </a:xfrm>
          <a:custGeom>
            <a:avLst/>
            <a:gdLst/>
            <a:ahLst/>
            <a:cxnLst/>
            <a:rect l="l" t="t" r="r" b="b"/>
            <a:pathLst>
              <a:path w="1032778" h="1238913">
                <a:moveTo>
                  <a:pt x="0" y="0"/>
                </a:moveTo>
                <a:lnTo>
                  <a:pt x="1032778" y="0"/>
                </a:lnTo>
                <a:lnTo>
                  <a:pt x="1032778" y="1238913"/>
                </a:lnTo>
                <a:lnTo>
                  <a:pt x="0" y="12389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98106" y="-5398606"/>
            <a:ext cx="21084212" cy="21084212"/>
          </a:xfrm>
          <a:custGeom>
            <a:avLst/>
            <a:gdLst/>
            <a:ahLst/>
            <a:cxnLst/>
            <a:rect l="l" t="t" r="r" b="b"/>
            <a:pathLst>
              <a:path w="21084212" h="21084212">
                <a:moveTo>
                  <a:pt x="0" y="0"/>
                </a:moveTo>
                <a:lnTo>
                  <a:pt x="21084212" y="0"/>
                </a:lnTo>
                <a:lnTo>
                  <a:pt x="21084212" y="21084212"/>
                </a:lnTo>
                <a:lnTo>
                  <a:pt x="0" y="21084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13823755" y="-1484956"/>
            <a:ext cx="5862352" cy="6874826"/>
          </a:xfrm>
          <a:custGeom>
            <a:avLst/>
            <a:gdLst/>
            <a:ahLst/>
            <a:cxnLst/>
            <a:rect l="l" t="t" r="r" b="b"/>
            <a:pathLst>
              <a:path w="5862352" h="6874826">
                <a:moveTo>
                  <a:pt x="0" y="0"/>
                </a:moveTo>
                <a:lnTo>
                  <a:pt x="5862351" y="0"/>
                </a:lnTo>
                <a:lnTo>
                  <a:pt x="5862351" y="6874826"/>
                </a:lnTo>
                <a:lnTo>
                  <a:pt x="0" y="6874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Freeform 4"/>
          <p:cNvSpPr/>
          <p:nvPr/>
        </p:nvSpPr>
        <p:spPr>
          <a:xfrm flipH="1" flipV="1">
            <a:off x="-283005" y="5143500"/>
            <a:ext cx="4963466" cy="5820695"/>
          </a:xfrm>
          <a:custGeom>
            <a:avLst/>
            <a:gdLst/>
            <a:ahLst/>
            <a:cxnLst/>
            <a:rect l="l" t="t" r="r" b="b"/>
            <a:pathLst>
              <a:path w="4963466" h="5820695">
                <a:moveTo>
                  <a:pt x="4963466" y="5820695"/>
                </a:moveTo>
                <a:lnTo>
                  <a:pt x="0" y="5820695"/>
                </a:lnTo>
                <a:lnTo>
                  <a:pt x="0" y="0"/>
                </a:lnTo>
                <a:lnTo>
                  <a:pt x="4963466" y="0"/>
                </a:lnTo>
                <a:lnTo>
                  <a:pt x="4963466" y="582069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>
            <a:off x="1811849" y="805390"/>
            <a:ext cx="2024912" cy="971958"/>
          </a:xfrm>
          <a:custGeom>
            <a:avLst/>
            <a:gdLst/>
            <a:ahLst/>
            <a:cxnLst/>
            <a:rect l="l" t="t" r="r" b="b"/>
            <a:pathLst>
              <a:path w="2024912" h="971958">
                <a:moveTo>
                  <a:pt x="0" y="0"/>
                </a:moveTo>
                <a:lnTo>
                  <a:pt x="2024911" y="0"/>
                </a:lnTo>
                <a:lnTo>
                  <a:pt x="2024911" y="971958"/>
                </a:lnTo>
                <a:lnTo>
                  <a:pt x="0" y="9719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-905624">
            <a:off x="621954" y="1994317"/>
            <a:ext cx="3521459" cy="2951623"/>
          </a:xfrm>
          <a:custGeom>
            <a:avLst/>
            <a:gdLst/>
            <a:ahLst/>
            <a:cxnLst/>
            <a:rect l="l" t="t" r="r" b="b"/>
            <a:pathLst>
              <a:path w="3521459" h="2951623">
                <a:moveTo>
                  <a:pt x="0" y="0"/>
                </a:moveTo>
                <a:lnTo>
                  <a:pt x="3521459" y="0"/>
                </a:lnTo>
                <a:lnTo>
                  <a:pt x="3521459" y="2951623"/>
                </a:lnTo>
                <a:lnTo>
                  <a:pt x="0" y="29516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 rot="867786">
            <a:off x="13610624" y="7293955"/>
            <a:ext cx="4254823" cy="2444589"/>
          </a:xfrm>
          <a:custGeom>
            <a:avLst/>
            <a:gdLst/>
            <a:ahLst/>
            <a:cxnLst/>
            <a:rect l="l" t="t" r="r" b="b"/>
            <a:pathLst>
              <a:path w="4254823" h="2444589">
                <a:moveTo>
                  <a:pt x="0" y="0"/>
                </a:moveTo>
                <a:lnTo>
                  <a:pt x="4254823" y="0"/>
                </a:lnTo>
                <a:lnTo>
                  <a:pt x="4254823" y="2444589"/>
                </a:lnTo>
                <a:lnTo>
                  <a:pt x="0" y="24445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269190">
            <a:off x="5757349" y="646004"/>
            <a:ext cx="7002116" cy="2953805"/>
          </a:xfrm>
          <a:custGeom>
            <a:avLst/>
            <a:gdLst/>
            <a:ahLst/>
            <a:cxnLst/>
            <a:rect l="l" t="t" r="r" b="b"/>
            <a:pathLst>
              <a:path w="7002116" h="2953805">
                <a:moveTo>
                  <a:pt x="0" y="0"/>
                </a:moveTo>
                <a:lnTo>
                  <a:pt x="7002116" y="0"/>
                </a:lnTo>
                <a:lnTo>
                  <a:pt x="7002116" y="2953805"/>
                </a:lnTo>
                <a:lnTo>
                  <a:pt x="0" y="29538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TextBox 9"/>
          <p:cNvSpPr txBox="1"/>
          <p:nvPr/>
        </p:nvSpPr>
        <p:spPr>
          <a:xfrm>
            <a:off x="6190995" y="1681988"/>
            <a:ext cx="5906011" cy="977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7"/>
              </a:lnSpc>
            </a:pPr>
            <a:r>
              <a:rPr lang="en-US" sz="7058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HOMEWORK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46694" y="4049881"/>
            <a:ext cx="5394611" cy="639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just">
              <a:lnSpc>
                <a:spcPts val="4097"/>
              </a:lnSpc>
            </a:pPr>
            <a:r>
              <a:rPr lang="en-US" sz="4181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Hom</a:t>
            </a:r>
            <a:r>
              <a:rPr lang="en-US" sz="4181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ework may include: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56114" y="5334468"/>
            <a:ext cx="11978497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2438" lvl="1" indent="-476219" algn="just">
              <a:lnSpc>
                <a:spcPts val="4323"/>
              </a:lnSpc>
              <a:buFont typeface="Arial"/>
              <a:buChar char="•"/>
            </a:pPr>
            <a:r>
              <a:rPr lang="en-US" sz="4411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Res</a:t>
            </a:r>
            <a:r>
              <a:rPr lang="en-US" sz="441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earch activities</a:t>
            </a:r>
          </a:p>
          <a:p>
            <a:pPr marL="952438" lvl="1" indent="-476219" algn="just">
              <a:lnSpc>
                <a:spcPts val="4323"/>
              </a:lnSpc>
              <a:buFont typeface="Arial"/>
              <a:buChar char="•"/>
            </a:pPr>
            <a:r>
              <a:rPr lang="en-US" sz="441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Any work not completed in class time</a:t>
            </a:r>
          </a:p>
          <a:p>
            <a:pPr marL="952438" lvl="1" indent="-476219" algn="just">
              <a:lnSpc>
                <a:spcPts val="4323"/>
              </a:lnSpc>
              <a:buFont typeface="Arial"/>
              <a:buChar char="•"/>
            </a:pPr>
            <a:r>
              <a:rPr lang="en-US" sz="441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Writing tasks where students focus on practice HSC questions using TEEL. (Topic Sentence</a:t>
            </a:r>
            <a:r>
              <a:rPr lang="en-US" sz="4411" u="none" strike="noStrike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, Explain, </a:t>
            </a:r>
            <a:r>
              <a:rPr lang="en-US" sz="441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Example and Link) </a:t>
            </a:r>
          </a:p>
          <a:p>
            <a:pPr marL="0" lvl="1" indent="0" algn="just">
              <a:lnSpc>
                <a:spcPts val="4323"/>
              </a:lnSpc>
            </a:pPr>
            <a:endParaRPr lang="en-US" sz="4411" u="none" strike="noStrike" dirty="0">
              <a:solidFill>
                <a:srgbClr val="202F5A"/>
              </a:solidFill>
              <a:latin typeface="Jua"/>
              <a:ea typeface="Jua"/>
              <a:cs typeface="Jua"/>
              <a:sym typeface="J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98106" y="-5398606"/>
            <a:ext cx="21084212" cy="21084212"/>
          </a:xfrm>
          <a:custGeom>
            <a:avLst/>
            <a:gdLst/>
            <a:ahLst/>
            <a:cxnLst/>
            <a:rect l="l" t="t" r="r" b="b"/>
            <a:pathLst>
              <a:path w="21084212" h="21084212">
                <a:moveTo>
                  <a:pt x="0" y="0"/>
                </a:moveTo>
                <a:lnTo>
                  <a:pt x="21084212" y="0"/>
                </a:lnTo>
                <a:lnTo>
                  <a:pt x="21084212" y="21084212"/>
                </a:lnTo>
                <a:lnTo>
                  <a:pt x="0" y="210842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/>
          <p:nvPr/>
        </p:nvSpPr>
        <p:spPr>
          <a:xfrm>
            <a:off x="2554729" y="3328920"/>
            <a:ext cx="13178543" cy="4552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97"/>
              </a:lnSpc>
            </a:pPr>
            <a:r>
              <a:rPr lang="en-US" sz="4181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If yo</a:t>
            </a:r>
            <a:r>
              <a:rPr lang="en-US" sz="418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u have any further questions, please don’t hesitate to contact me at school either:</a:t>
            </a:r>
          </a:p>
          <a:p>
            <a:pPr algn="just">
              <a:lnSpc>
                <a:spcPts val="4097"/>
              </a:lnSpc>
            </a:pPr>
            <a:endParaRPr lang="en-US" sz="4181" u="none" strike="noStrike" dirty="0">
              <a:solidFill>
                <a:srgbClr val="202F5A"/>
              </a:solidFill>
              <a:latin typeface="Jua"/>
              <a:ea typeface="Jua"/>
              <a:cs typeface="Jua"/>
              <a:sym typeface="Jua"/>
            </a:endParaRPr>
          </a:p>
          <a:p>
            <a:pPr algn="just">
              <a:lnSpc>
                <a:spcPts val="2968"/>
              </a:lnSpc>
            </a:pPr>
            <a:r>
              <a:rPr lang="en-US" sz="418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Phone: 9670 6700</a:t>
            </a:r>
          </a:p>
          <a:p>
            <a:pPr algn="just">
              <a:lnSpc>
                <a:spcPts val="2968"/>
              </a:lnSpc>
            </a:pPr>
            <a:endParaRPr lang="en-US" sz="4181" u="none" strike="noStrike" dirty="0">
              <a:solidFill>
                <a:srgbClr val="202F5A"/>
              </a:solidFill>
              <a:latin typeface="Jua"/>
              <a:ea typeface="Jua"/>
              <a:cs typeface="Jua"/>
              <a:sym typeface="Jua"/>
            </a:endParaRPr>
          </a:p>
          <a:p>
            <a:pPr algn="just">
              <a:lnSpc>
                <a:spcPts val="2968"/>
              </a:lnSpc>
            </a:pPr>
            <a:r>
              <a:rPr lang="en-US" sz="418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OR </a:t>
            </a:r>
          </a:p>
          <a:p>
            <a:pPr algn="just">
              <a:lnSpc>
                <a:spcPts val="2968"/>
              </a:lnSpc>
            </a:pPr>
            <a:endParaRPr lang="en-US" sz="4181" u="none" strike="noStrike" dirty="0">
              <a:solidFill>
                <a:srgbClr val="202F5A"/>
              </a:solidFill>
              <a:latin typeface="Jua"/>
              <a:ea typeface="Jua"/>
              <a:cs typeface="Jua"/>
              <a:sym typeface="Jua"/>
            </a:endParaRPr>
          </a:p>
          <a:p>
            <a:pPr algn="just">
              <a:lnSpc>
                <a:spcPts val="2968"/>
              </a:lnSpc>
            </a:pPr>
            <a:r>
              <a:rPr lang="en-US" sz="4181" u="none" strike="noStrike" dirty="0">
                <a:solidFill>
                  <a:srgbClr val="202F5A"/>
                </a:solidFill>
                <a:latin typeface="Jua"/>
                <a:ea typeface="Jua"/>
                <a:cs typeface="Jua"/>
                <a:sym typeface="Jua"/>
              </a:rPr>
              <a:t>Email: stclair-h.school@det.nsw.edu.au</a:t>
            </a:r>
          </a:p>
          <a:p>
            <a:pPr marL="0" lvl="1" indent="0" algn="just">
              <a:lnSpc>
                <a:spcPts val="4097"/>
              </a:lnSpc>
            </a:pPr>
            <a:endParaRPr lang="en-US" sz="4181" u="none" strike="noStrike" dirty="0">
              <a:solidFill>
                <a:srgbClr val="202F5A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" name="Freeform 4"/>
          <p:cNvSpPr/>
          <p:nvPr/>
        </p:nvSpPr>
        <p:spPr>
          <a:xfrm rot="5400000" flipV="1">
            <a:off x="-512454" y="-254273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0" y="4114800"/>
                </a:moveTo>
                <a:lnTo>
                  <a:pt x="4294384" y="4114800"/>
                </a:lnTo>
                <a:lnTo>
                  <a:pt x="4294384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rot="5400000" flipH="1">
            <a:off x="14300822" y="6305607"/>
            <a:ext cx="4294383" cy="4114800"/>
          </a:xfrm>
          <a:custGeom>
            <a:avLst/>
            <a:gdLst/>
            <a:ahLst/>
            <a:cxnLst/>
            <a:rect l="l" t="t" r="r" b="b"/>
            <a:pathLst>
              <a:path w="4294383" h="4114800">
                <a:moveTo>
                  <a:pt x="4294383" y="0"/>
                </a:moveTo>
                <a:lnTo>
                  <a:pt x="0" y="0"/>
                </a:lnTo>
                <a:lnTo>
                  <a:pt x="0" y="4114800"/>
                </a:lnTo>
                <a:lnTo>
                  <a:pt x="4294383" y="4114800"/>
                </a:lnTo>
                <a:lnTo>
                  <a:pt x="42943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Freeform 6"/>
          <p:cNvSpPr/>
          <p:nvPr/>
        </p:nvSpPr>
        <p:spPr>
          <a:xfrm rot="506937">
            <a:off x="14847352" y="1201760"/>
            <a:ext cx="2442304" cy="1172306"/>
          </a:xfrm>
          <a:custGeom>
            <a:avLst/>
            <a:gdLst/>
            <a:ahLst/>
            <a:cxnLst/>
            <a:rect l="l" t="t" r="r" b="b"/>
            <a:pathLst>
              <a:path w="2442304" h="1172306">
                <a:moveTo>
                  <a:pt x="0" y="0"/>
                </a:moveTo>
                <a:lnTo>
                  <a:pt x="2442304" y="0"/>
                </a:lnTo>
                <a:lnTo>
                  <a:pt x="2442304" y="1172306"/>
                </a:lnTo>
                <a:lnTo>
                  <a:pt x="0" y="1172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8485044" y="8363007"/>
            <a:ext cx="2442304" cy="1172306"/>
          </a:xfrm>
          <a:custGeom>
            <a:avLst/>
            <a:gdLst/>
            <a:ahLst/>
            <a:cxnLst/>
            <a:rect l="l" t="t" r="r" b="b"/>
            <a:pathLst>
              <a:path w="2442304" h="1172306">
                <a:moveTo>
                  <a:pt x="0" y="0"/>
                </a:moveTo>
                <a:lnTo>
                  <a:pt x="2442304" y="0"/>
                </a:lnTo>
                <a:lnTo>
                  <a:pt x="2442304" y="1172306"/>
                </a:lnTo>
                <a:lnTo>
                  <a:pt x="0" y="11723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 rot="479785">
            <a:off x="11538591" y="8147074"/>
            <a:ext cx="4821283" cy="1604172"/>
          </a:xfrm>
          <a:custGeom>
            <a:avLst/>
            <a:gdLst/>
            <a:ahLst/>
            <a:cxnLst/>
            <a:rect l="l" t="t" r="r" b="b"/>
            <a:pathLst>
              <a:path w="4821283" h="1604172">
                <a:moveTo>
                  <a:pt x="0" y="0"/>
                </a:moveTo>
                <a:lnTo>
                  <a:pt x="4821282" y="0"/>
                </a:lnTo>
                <a:lnTo>
                  <a:pt x="4821282" y="1604172"/>
                </a:lnTo>
                <a:lnTo>
                  <a:pt x="0" y="16041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1136731" y="1140310"/>
            <a:ext cx="2051370" cy="2198135"/>
          </a:xfrm>
          <a:custGeom>
            <a:avLst/>
            <a:gdLst/>
            <a:ahLst/>
            <a:cxnLst/>
            <a:rect l="l" t="t" r="r" b="b"/>
            <a:pathLst>
              <a:path w="2051370" h="2198135">
                <a:moveTo>
                  <a:pt x="0" y="0"/>
                </a:moveTo>
                <a:lnTo>
                  <a:pt x="2051370" y="0"/>
                </a:lnTo>
                <a:lnTo>
                  <a:pt x="2051370" y="2198135"/>
                </a:lnTo>
                <a:lnTo>
                  <a:pt x="0" y="2198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0" name="Freeform 10"/>
          <p:cNvSpPr/>
          <p:nvPr/>
        </p:nvSpPr>
        <p:spPr>
          <a:xfrm>
            <a:off x="823835" y="6622925"/>
            <a:ext cx="1032778" cy="1238913"/>
          </a:xfrm>
          <a:custGeom>
            <a:avLst/>
            <a:gdLst/>
            <a:ahLst/>
            <a:cxnLst/>
            <a:rect l="l" t="t" r="r" b="b"/>
            <a:pathLst>
              <a:path w="1032778" h="1238913">
                <a:moveTo>
                  <a:pt x="0" y="0"/>
                </a:moveTo>
                <a:lnTo>
                  <a:pt x="1032778" y="0"/>
                </a:lnTo>
                <a:lnTo>
                  <a:pt x="1032778" y="1238913"/>
                </a:lnTo>
                <a:lnTo>
                  <a:pt x="0" y="12389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0C002E411504995826F12A1C48D74" ma:contentTypeVersion="14" ma:contentTypeDescription="Create a new document." ma:contentTypeScope="" ma:versionID="f7492fc2b7850698bc08d1bdefa1b607">
  <xsd:schema xmlns:xsd="http://www.w3.org/2001/XMLSchema" xmlns:xs="http://www.w3.org/2001/XMLSchema" xmlns:p="http://schemas.microsoft.com/office/2006/metadata/properties" xmlns:ns2="ff9dd69c-787f-4086-b0a1-762e7b72a551" xmlns:ns3="76d31fa2-6a27-4e5b-97e3-0398c58baed9" targetNamespace="http://schemas.microsoft.com/office/2006/metadata/properties" ma:root="true" ma:fieldsID="5b558f04e9653d3fbb7a450a126dc5e2" ns2:_="" ns3:_="">
    <xsd:import namespace="ff9dd69c-787f-4086-b0a1-762e7b72a551"/>
    <xsd:import namespace="76d31fa2-6a27-4e5b-97e3-0398c58ba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d69c-787f-4086-b0a1-762e7b72a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31fa2-6a27-4e5b-97e3-0398c58baed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9dd69c-787f-4086-b0a1-762e7b72a5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DC9EFF-952E-4E83-AC77-FBA1EED39525}"/>
</file>

<file path=customXml/itemProps2.xml><?xml version="1.0" encoding="utf-8"?>
<ds:datastoreItem xmlns:ds="http://schemas.openxmlformats.org/officeDocument/2006/customXml" ds:itemID="{4D6A355C-52E5-47EF-995B-1ABA62BD8A22}"/>
</file>

<file path=customXml/itemProps3.xml><?xml version="1.0" encoding="utf-8"?>
<ds:datastoreItem xmlns:ds="http://schemas.openxmlformats.org/officeDocument/2006/customXml" ds:itemID="{D5D01ABE-FE46-410D-867D-B4290F099239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207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Jua</vt:lpstr>
      <vt:lpstr>Kooperativ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Sport, Lifestyle and Recreation</dc:title>
  <dc:creator>Jodie Hilgendorf</dc:creator>
  <cp:lastModifiedBy>Jodie Hilgendorf</cp:lastModifiedBy>
  <cp:revision>2</cp:revision>
  <dcterms:created xsi:type="dcterms:W3CDTF">2006-08-16T00:00:00Z</dcterms:created>
  <dcterms:modified xsi:type="dcterms:W3CDTF">2025-03-26T03:50:53Z</dcterms:modified>
  <dc:identifier>DAGixprC8KA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2025-03-26T00:46:40Z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7b252716-e9a9-49a6-95d0-fea77afeb802</vt:lpwstr>
  </property>
  <property fmtid="{D5CDD505-2E9C-101B-9397-08002B2CF9AE}" pid="8" name="MSIP_Label_b603dfd7-d93a-4381-a340-2995d8282205_ContentBits">
    <vt:lpwstr>0</vt:lpwstr>
  </property>
  <property fmtid="{D5CDD505-2E9C-101B-9397-08002B2CF9AE}" pid="9" name="MSIP_Label_b603dfd7-d93a-4381-a340-2995d8282205_Tag">
    <vt:lpwstr>10, 3, 0, 1</vt:lpwstr>
  </property>
  <property fmtid="{D5CDD505-2E9C-101B-9397-08002B2CF9AE}" pid="10" name="ContentTypeId">
    <vt:lpwstr>0x010100B200C002E411504995826F12A1C48D74</vt:lpwstr>
  </property>
</Properties>
</file>